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66" r:id="rId5"/>
    <p:sldMasterId id="2147483669" r:id="rId6"/>
  </p:sldMasterIdLst>
  <p:sldIdLst>
    <p:sldId id="264" r:id="rId7"/>
    <p:sldId id="259" r:id="rId8"/>
    <p:sldId id="260" r:id="rId9"/>
    <p:sldId id="29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BAC"/>
    <a:srgbClr val="02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0" autoAdjust="0"/>
    <p:restoredTop sz="94620" autoAdjust="0"/>
  </p:normalViewPr>
  <p:slideViewPr>
    <p:cSldViewPr snapToGrid="0" snapToObjects="1" showGuides="1">
      <p:cViewPr varScale="1">
        <p:scale>
          <a:sx n="114" d="100"/>
          <a:sy n="114" d="100"/>
        </p:scale>
        <p:origin x="15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9900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710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441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979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TextBox 3">
            <a:extLst>
              <a:ext uri="{FF2B5EF4-FFF2-40B4-BE49-F238E27FC236}">
                <a16:creationId xmlns:a16="http://schemas.microsoft.com/office/drawing/2014/main" id="{54F0CDD5-4062-8843-B286-DB9FB9AD5060}"/>
              </a:ext>
            </a:extLst>
          </p:cNvPr>
          <p:cNvSpPr txBox="1"/>
          <p:nvPr userDrawn="1"/>
        </p:nvSpPr>
        <p:spPr>
          <a:xfrm>
            <a:off x="791662" y="624124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3963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C84BC9C-A0E3-904B-BF26-6EBF8CA61E8F}" type="datetimeFigureOut">
              <a:rPr lang="en-US" smtClean="0"/>
              <a:t>1/29/2020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7BC647-FC80-0B4D-809A-3619EE0C5112}" type="slidenum">
              <a:rPr lang="en-US" smtClean="0"/>
              <a:t>‹#›</a:t>
            </a:fld>
            <a:endParaRPr lang="en-US"/>
          </a:p>
        </p:txBody>
      </p:sp>
    </p:spTree>
    <p:extLst>
      <p:ext uri="{BB962C8B-B14F-4D97-AF65-F5344CB8AC3E}">
        <p14:creationId xmlns:p14="http://schemas.microsoft.com/office/powerpoint/2010/main" val="1391918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28650" y="454577"/>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628650" y="1915076"/>
            <a:ext cx="7886700" cy="37303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1733607"/>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lnSpc>
          <a:spcPct val="90000"/>
        </a:lnSpc>
        <a:spcBef>
          <a:spcPct val="0"/>
        </a:spcBef>
        <a:buNone/>
        <a:defRPr sz="4000" b="1" kern="1200">
          <a:solidFill>
            <a:srgbClr val="00ABAC"/>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1822394"/>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000" b="1" kern="1200">
          <a:solidFill>
            <a:srgbClr val="00ABAC"/>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54577"/>
            <a:ext cx="7886700" cy="1325563"/>
          </a:xfrm>
          <a:prstGeom prst="rect">
            <a:avLst/>
          </a:prstGeom>
        </p:spPr>
        <p:txBody>
          <a:bodyPr vert="horz" lIns="91440" tIns="45720" rIns="91440" bIns="45720" rtlCol="0" anchor="ctr">
            <a:norm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628650" y="1915076"/>
            <a:ext cx="7886700" cy="37303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4D854350-AE65-0348-BD44-C3C4F42382C4}"/>
              </a:ext>
            </a:extLst>
          </p:cNvPr>
          <p:cNvSpPr txBox="1"/>
          <p:nvPr userDrawn="1"/>
        </p:nvSpPr>
        <p:spPr>
          <a:xfrm>
            <a:off x="680720" y="62179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24889159"/>
      </p:ext>
    </p:extLst>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l" defTabSz="914400" rtl="0" eaLnBrk="1" latinLnBrk="0" hangingPunct="1">
        <a:lnSpc>
          <a:spcPct val="90000"/>
        </a:lnSpc>
        <a:spcBef>
          <a:spcPct val="0"/>
        </a:spcBef>
        <a:buNone/>
        <a:defRPr sz="3200" b="1" kern="1200">
          <a:solidFill>
            <a:srgbClr val="00ABAC"/>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www.fatf-gafi.org/"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atf-gafi.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drive.google.com/drive/u/0/folders/1qSRgbt6fksWBfPPd3cbsGakdOFEd7vtH"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ecnl.org/" TargetMode="External"/><Relationship Id="rId2" Type="http://schemas.openxmlformats.org/officeDocument/2006/relationships/hyperlink" Target="http://www.icnl.org/" TargetMode="External"/><Relationship Id="rId1" Type="http://schemas.openxmlformats.org/officeDocument/2006/relationships/slideLayout" Target="../slideLayouts/slideLayout3.xml"/><Relationship Id="rId6" Type="http://schemas.openxmlformats.org/officeDocument/2006/relationships/hyperlink" Target="mailto:cguadamuz@icnl.org" TargetMode="External"/><Relationship Id="rId5" Type="http://schemas.openxmlformats.org/officeDocument/2006/relationships/hyperlink" Target="mailto:jnieva@icnl.org" TargetMode="External"/><Relationship Id="rId4" Type="http://schemas.openxmlformats.org/officeDocument/2006/relationships/hyperlink" Target="http://fatfplatform.org/" TargetMode="External"/></Relationships>
</file>

<file path=ppt/slides/_rels/slide3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6.xml"/><Relationship Id="rId7"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hyperlink" Target="http://www.fatf-gafi.org/media/fatf/documents/reports/mer4/MER-Mexico-2018.pdf" TargetMode="External"/><Relationship Id="rId5" Type="http://schemas.openxmlformats.org/officeDocument/2006/relationships/hyperlink" Target="http://www.fatf-gafi.org/media/fatf/documents/methodology/FATF%20Methodology%2022%20Feb%202013.pdf" TargetMode="External"/><Relationship Id="rId10" Type="http://schemas.openxmlformats.org/officeDocument/2006/relationships/slide" Target="slide13.xml"/><Relationship Id="rId4" Type="http://schemas.openxmlformats.org/officeDocument/2006/relationships/hyperlink" Target="http://www.fatf-gafi.org/media/fatf/documents/reports/BPP-combating-abuse-non-profit-organisations.pdf" TargetMode="External"/><Relationship Id="rId9" Type="http://schemas.openxmlformats.org/officeDocument/2006/relationships/slide" Target="slide12.xml"/></Relationships>
</file>

<file path=ppt/slides/_rels/slide34.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7.xml"/><Relationship Id="rId18" Type="http://schemas.openxmlformats.org/officeDocument/2006/relationships/hyperlink" Target="https://drive.google.com/drive/folders/1b-TICD6bqOPq4EAYLXbi5AUcDF23lejX" TargetMode="External"/><Relationship Id="rId3" Type="http://schemas.openxmlformats.org/officeDocument/2006/relationships/slide" Target="slide15.xml"/><Relationship Id="rId7" Type="http://schemas.openxmlformats.org/officeDocument/2006/relationships/hyperlink" Target="http://www.fatf-gafi.org/media/fatf/documents/reports/BPP-combating-abuse-non-profit-organisations.pdf" TargetMode="External"/><Relationship Id="rId12" Type="http://schemas.openxmlformats.org/officeDocument/2006/relationships/slide" Target="slide24.xml"/><Relationship Id="rId17" Type="http://schemas.openxmlformats.org/officeDocument/2006/relationships/slide" Target="slide30.xml"/><Relationship Id="rId2" Type="http://schemas.openxmlformats.org/officeDocument/2006/relationships/hyperlink" Target="https://drive.google.com/drive/folders/1cwK1QtEXMKo9NpIyZSb0NAeJcUi0ERl2" TargetMode="External"/><Relationship Id="rId16" Type="http://schemas.openxmlformats.org/officeDocument/2006/relationships/hyperlink" Target="http://www.fatf-gafi.org/media/fatf/documents/methodology/FATF-4th-Round-Procedures.pdf" TargetMode="External"/><Relationship Id="rId1" Type="http://schemas.openxmlformats.org/officeDocument/2006/relationships/slideLayout" Target="../slideLayouts/slideLayout3.xml"/><Relationship Id="rId6" Type="http://schemas.openxmlformats.org/officeDocument/2006/relationships/slide" Target="slide18.xml"/><Relationship Id="rId11" Type="http://schemas.openxmlformats.org/officeDocument/2006/relationships/slide" Target="slide21.xml"/><Relationship Id="rId5" Type="http://schemas.openxmlformats.org/officeDocument/2006/relationships/hyperlink" Target="https://youtu.be/7Wxy17DnAj4" TargetMode="External"/><Relationship Id="rId15" Type="http://schemas.openxmlformats.org/officeDocument/2006/relationships/slide" Target="slide29.xml"/><Relationship Id="rId10" Type="http://schemas.openxmlformats.org/officeDocument/2006/relationships/slide" Target="slide20.xml"/><Relationship Id="rId19" Type="http://schemas.openxmlformats.org/officeDocument/2006/relationships/slide" Target="slide32.xml"/><Relationship Id="rId4" Type="http://schemas.openxmlformats.org/officeDocument/2006/relationships/hyperlink" Target="http://fatfplatform.org/" TargetMode="External"/><Relationship Id="rId9" Type="http://schemas.openxmlformats.org/officeDocument/2006/relationships/hyperlink" Target="http://fatfplatform.org/uncategorized/case-study-us-nonprofit-organizations-fatf-mutual-evaluation-process-2015-16/" TargetMode="External"/><Relationship Id="rId14" Type="http://schemas.openxmlformats.org/officeDocument/2006/relationships/hyperlink" Target="http://www.fatf-gafi.org/publications/mutualevaluations/?hf=10&amp;b=0&amp;s=desc(fatf_releasedat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10BC-8AB9-41E9-9AC6-5BCB90C65409}"/>
              </a:ext>
            </a:extLst>
          </p:cNvPr>
          <p:cNvSpPr txBox="1">
            <a:spLocks/>
          </p:cNvSpPr>
          <p:nvPr/>
        </p:nvSpPr>
        <p:spPr>
          <a:xfrm>
            <a:off x="92279" y="1253688"/>
            <a:ext cx="9144000"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b="1" kern="1200">
                <a:solidFill>
                  <a:srgbClr val="00ABAC"/>
                </a:solidFill>
                <a:latin typeface="Arial" charset="0"/>
                <a:ea typeface="Arial" charset="0"/>
                <a:cs typeface="Arial" charset="0"/>
              </a:defRPr>
            </a:lvl1pPr>
          </a:lstStyle>
          <a:p>
            <a:r>
              <a:rPr lang="en-US" dirty="0"/>
              <a:t>Key Issues, Options, and Timing for Non-Profit Organizations Engagement in Procedures Related to FATF Standards</a:t>
            </a:r>
          </a:p>
        </p:txBody>
      </p:sp>
      <p:sp>
        <p:nvSpPr>
          <p:cNvPr id="3" name="Subtitle 2">
            <a:extLst>
              <a:ext uri="{FF2B5EF4-FFF2-40B4-BE49-F238E27FC236}">
                <a16:creationId xmlns:a16="http://schemas.microsoft.com/office/drawing/2014/main" id="{4533CBC2-6B26-400C-859E-D59F8956E2FA}"/>
              </a:ext>
            </a:extLst>
          </p:cNvPr>
          <p:cNvSpPr txBox="1">
            <a:spLocks/>
          </p:cNvSpPr>
          <p:nvPr/>
        </p:nvSpPr>
        <p:spPr>
          <a:xfrm>
            <a:off x="159391" y="3934437"/>
            <a:ext cx="8447714" cy="1510018"/>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None/>
            </a:pPr>
            <a:r>
              <a:rPr lang="en-US" sz="4800" b="1" dirty="0"/>
              <a:t>INTERNATIONAL CENTER for NOT-FOR-PROFIT LAW</a:t>
            </a:r>
            <a:r>
              <a:rPr lang="en-US" sz="4400" dirty="0"/>
              <a:t>, in collaboration with the </a:t>
            </a:r>
            <a:r>
              <a:rPr lang="en-US" sz="4400" b="1" dirty="0"/>
              <a:t>EUROPEAN CENTER FOR NOT-FOR-PROFIT LAW</a:t>
            </a:r>
            <a:r>
              <a:rPr lang="en-US" sz="4400" dirty="0"/>
              <a:t> and with the support of </a:t>
            </a:r>
            <a:r>
              <a:rPr lang="en-US" sz="4400" b="1" dirty="0"/>
              <a:t>THE GLOBAL NON-PROFIT ORGANIZATION COALITION ON FATF</a:t>
            </a:r>
            <a:r>
              <a:rPr lang="en-US" sz="4400" dirty="0"/>
              <a:t>, including </a:t>
            </a:r>
            <a:r>
              <a:rPr lang="en-US" sz="4400" b="1" dirty="0"/>
              <a:t>THE HUMAN SECURITY COLLECTIVE, THE EUROPEAN FOUNDATION CENTER, THE CHARITY &amp; SECURITY NETWORK, AND THE GREENACRE GROUP</a:t>
            </a:r>
          </a:p>
          <a:p>
            <a:pPr marL="0" indent="0">
              <a:buNone/>
            </a:pPr>
            <a:endParaRPr lang="en-US" sz="2400" dirty="0"/>
          </a:p>
          <a:p>
            <a:pPr marL="0" indent="0">
              <a:buNone/>
            </a:pPr>
            <a:r>
              <a:rPr lang="en-US" sz="4400" dirty="0"/>
              <a:t>March 2018</a:t>
            </a:r>
          </a:p>
          <a:p>
            <a:endParaRPr lang="en-US" dirty="0"/>
          </a:p>
        </p:txBody>
      </p:sp>
    </p:spTree>
    <p:extLst>
      <p:ext uri="{BB962C8B-B14F-4D97-AF65-F5344CB8AC3E}">
        <p14:creationId xmlns:p14="http://schemas.microsoft.com/office/powerpoint/2010/main" val="8810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8C0405-E4B3-44FB-8A2E-BEC1D56239AB}"/>
              </a:ext>
            </a:extLst>
          </p:cNvPr>
          <p:cNvSpPr/>
          <p:nvPr/>
        </p:nvSpPr>
        <p:spPr>
          <a:xfrm>
            <a:off x="79899" y="172625"/>
            <a:ext cx="8966448" cy="867930"/>
          </a:xfrm>
          <a:prstGeom prst="rect">
            <a:avLst/>
          </a:prstGeom>
        </p:spPr>
        <p:txBody>
          <a:bodyPr wrap="square">
            <a:spAutoFit/>
          </a:bodyPr>
          <a:lstStyle/>
          <a:p>
            <a:pPr lvl="0">
              <a:lnSpc>
                <a:spcPct val="90000"/>
              </a:lnSpc>
              <a:spcBef>
                <a:spcPct val="0"/>
              </a:spcBef>
            </a:pPr>
            <a:r>
              <a:rPr lang="en-US" sz="2800" b="1" dirty="0">
                <a:solidFill>
                  <a:srgbClr val="00ABAC"/>
                </a:solidFill>
                <a:latin typeface="Arial" charset="0"/>
                <a:cs typeface="Arial" charset="0"/>
              </a:rPr>
              <a:t>Preliminary question: </a:t>
            </a:r>
            <a:r>
              <a:rPr lang="en-US" sz="2800" b="1" i="1" dirty="0">
                <a:solidFill>
                  <a:srgbClr val="00ABAC"/>
                </a:solidFill>
                <a:latin typeface="Arial" charset="0"/>
                <a:cs typeface="Arial" charset="0"/>
              </a:rPr>
              <a:t>Where along the Country Mutual Evaluation timeline is my country?</a:t>
            </a:r>
          </a:p>
        </p:txBody>
      </p:sp>
      <p:sp>
        <p:nvSpPr>
          <p:cNvPr id="2" name="Rectangle 1">
            <a:extLst>
              <a:ext uri="{FF2B5EF4-FFF2-40B4-BE49-F238E27FC236}">
                <a16:creationId xmlns:a16="http://schemas.microsoft.com/office/drawing/2014/main" id="{32595B62-E87F-4048-B83F-FCCF4AA386CD}"/>
              </a:ext>
            </a:extLst>
          </p:cNvPr>
          <p:cNvSpPr/>
          <p:nvPr/>
        </p:nvSpPr>
        <p:spPr>
          <a:xfrm>
            <a:off x="159798" y="1291819"/>
            <a:ext cx="9064101" cy="4524444"/>
          </a:xfrm>
          <a:prstGeom prst="rect">
            <a:avLst/>
          </a:prstGeom>
        </p:spPr>
        <p:txBody>
          <a:bodyPr wrap="square">
            <a:spAutoFit/>
          </a:bodyPr>
          <a:lstStyle/>
          <a:p>
            <a:pPr>
              <a:lnSpc>
                <a:spcPct val="124000"/>
              </a:lnSpc>
              <a:spcBef>
                <a:spcPts val="0"/>
              </a:spcBef>
            </a:pPr>
            <a:r>
              <a:rPr lang="en-US" dirty="0">
                <a:latin typeface="Arial" panose="020B0604020202020204" pitchFamily="34" charset="0"/>
                <a:ea typeface="Vollkorn" panose="00000500000000000000" pitchFamily="2" charset="0"/>
                <a:cs typeface="Arial" panose="020B0604020202020204" pitchFamily="34" charset="0"/>
              </a:rPr>
              <a:t>It is important to know when your country will be evaluated because, as the evaluation date approaches:</a:t>
            </a:r>
          </a:p>
          <a:p>
            <a:pPr>
              <a:lnSpc>
                <a:spcPct val="124000"/>
              </a:lnSpc>
              <a:spcBef>
                <a:spcPts val="0"/>
              </a:spcBef>
            </a:pPr>
            <a:endParaRPr lang="en-US" dirty="0">
              <a:latin typeface="Arial" panose="020B0604020202020204" pitchFamily="34" charset="0"/>
              <a:ea typeface="Vollkorn" panose="00000500000000000000" pitchFamily="2" charset="0"/>
              <a:cs typeface="Arial" panose="020B0604020202020204" pitchFamily="34" charset="0"/>
            </a:endParaRP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Your government may seek to implement new AML/CTF laws, regulations, or measures affecting the NPO sector; or</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Your country may aim to conduct any risk evaluations required by the FATF; and</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The NPO sector may have an opportunity to engage in these policy discussions, risk assessments, or evaluations. </a:t>
            </a:r>
          </a:p>
          <a:p>
            <a:pPr>
              <a:lnSpc>
                <a:spcPct val="124000"/>
              </a:lnSpc>
              <a:spcBef>
                <a:spcPts val="0"/>
              </a:spcBef>
            </a:pPr>
            <a:endParaRPr lang="en-US" i="1" dirty="0">
              <a:latin typeface="Arial" panose="020B0604020202020204" pitchFamily="34" charset="0"/>
              <a:ea typeface="Vollkorn" panose="00000500000000000000" pitchFamily="2" charset="0"/>
              <a:cs typeface="Arial" panose="020B0604020202020204" pitchFamily="34" charset="0"/>
            </a:endParaRPr>
          </a:p>
          <a:p>
            <a:pPr>
              <a:lnSpc>
                <a:spcPct val="124000"/>
              </a:lnSpc>
              <a:spcBef>
                <a:spcPts val="0"/>
              </a:spcBef>
            </a:pPr>
            <a:r>
              <a:rPr lang="en-US" i="1" dirty="0">
                <a:latin typeface="Arial" panose="020B0604020202020204" pitchFamily="34" charset="0"/>
                <a:ea typeface="Vollkorn" panose="00000500000000000000" pitchFamily="2" charset="0"/>
                <a:cs typeface="Arial" panose="020B0604020202020204" pitchFamily="34" charset="0"/>
              </a:rPr>
              <a:t>Don’t know?</a:t>
            </a:r>
          </a:p>
          <a:p>
            <a:pPr>
              <a:lnSpc>
                <a:spcPct val="124000"/>
              </a:lnSpc>
              <a:spcBef>
                <a:spcPts val="0"/>
              </a:spcBef>
            </a:pPr>
            <a:endParaRPr lang="en-US" dirty="0">
              <a:latin typeface="Arial" panose="020B0604020202020204" pitchFamily="34" charset="0"/>
              <a:ea typeface="Vollkorn" panose="00000500000000000000" pitchFamily="2" charset="0"/>
              <a:cs typeface="Arial" panose="020B0604020202020204" pitchFamily="34" charset="0"/>
            </a:endParaRPr>
          </a:p>
          <a:p>
            <a:pPr>
              <a:lnSpc>
                <a:spcPct val="124000"/>
              </a:lnSpc>
              <a:spcBef>
                <a:spcPts val="0"/>
              </a:spcBef>
            </a:pPr>
            <a:r>
              <a:rPr lang="en-US" dirty="0">
                <a:latin typeface="Arial" panose="020B0604020202020204" pitchFamily="34" charset="0"/>
                <a:ea typeface="Vollkorn" panose="00000500000000000000" pitchFamily="2" charset="0"/>
                <a:cs typeface="Arial" panose="020B0604020202020204" pitchFamily="34" charset="0"/>
              </a:rPr>
              <a:t>You can find this information on </a:t>
            </a:r>
            <a:r>
              <a:rPr lang="en-US" dirty="0">
                <a:solidFill>
                  <a:srgbClr val="C00000"/>
                </a:solidFill>
                <a:latin typeface="Arial" panose="020B0604020202020204" pitchFamily="34" charset="0"/>
                <a:ea typeface="Vollkorn" panose="00000500000000000000" pitchFamily="2" charset="0"/>
                <a:cs typeface="Arial" panose="020B0604020202020204" pitchFamily="34" charset="0"/>
                <a:hlinkClick r:id="rId2"/>
              </a:rPr>
              <a:t>FATF’s website</a:t>
            </a:r>
            <a:r>
              <a:rPr lang="es-ES" dirty="0">
                <a:latin typeface="Arial" panose="020B0604020202020204" pitchFamily="34" charset="0"/>
                <a:ea typeface="Vollkorn" panose="00000500000000000000" pitchFamily="2" charset="0"/>
                <a:cs typeface="Arial" panose="020B0604020202020204" pitchFamily="34" charset="0"/>
              </a:rPr>
              <a:t>.</a:t>
            </a:r>
          </a:p>
          <a:p>
            <a:pPr>
              <a:lnSpc>
                <a:spcPct val="124000"/>
              </a:lnSpc>
              <a:spcBef>
                <a:spcPts val="0"/>
              </a:spcBef>
            </a:pPr>
            <a:endParaRPr lang="en-US" dirty="0">
              <a:latin typeface="Vollkorn" panose="00000500000000000000" pitchFamily="2" charset="0"/>
              <a:ea typeface="Vollkorn" panose="00000500000000000000" pitchFamily="2" charset="0"/>
            </a:endParaRPr>
          </a:p>
        </p:txBody>
      </p:sp>
    </p:spTree>
    <p:extLst>
      <p:ext uri="{BB962C8B-B14F-4D97-AF65-F5344CB8AC3E}">
        <p14:creationId xmlns:p14="http://schemas.microsoft.com/office/powerpoint/2010/main" val="292892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8C0405-E4B3-44FB-8A2E-BEC1D56239AB}"/>
              </a:ext>
            </a:extLst>
          </p:cNvPr>
          <p:cNvSpPr/>
          <p:nvPr/>
        </p:nvSpPr>
        <p:spPr>
          <a:xfrm>
            <a:off x="159798" y="2565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32595B62-E87F-4048-B83F-FCCF4AA386CD}"/>
              </a:ext>
            </a:extLst>
          </p:cNvPr>
          <p:cNvSpPr/>
          <p:nvPr/>
        </p:nvSpPr>
        <p:spPr>
          <a:xfrm>
            <a:off x="79899" y="1407160"/>
            <a:ext cx="9064101" cy="4532779"/>
          </a:xfrm>
          <a:prstGeom prst="rect">
            <a:avLst/>
          </a:prstGeom>
        </p:spPr>
        <p:txBody>
          <a:bodyPr wrap="square">
            <a:spAutoFit/>
          </a:bodyPr>
          <a:lstStyle/>
          <a:p>
            <a:pPr>
              <a:lnSpc>
                <a:spcPct val="124000"/>
              </a:lnSpc>
              <a:spcBef>
                <a:spcPts val="0"/>
              </a:spcBef>
            </a:pPr>
            <a:r>
              <a:rPr lang="en-US" dirty="0">
                <a:latin typeface="Arial" panose="020B0604020202020204" pitchFamily="34" charset="0"/>
                <a:ea typeface="Vollkorn" panose="00000500000000000000" pitchFamily="2" charset="0"/>
                <a:cs typeface="Arial" panose="020B0604020202020204" pitchFamily="34" charset="0"/>
              </a:rPr>
              <a:t>This risk assessment is a key step because it is the basis for GAFI or GAFILAT evaluators to determine whether the country is complying with Recommendation 8 in an effective way.</a:t>
            </a:r>
          </a:p>
          <a:p>
            <a:pPr>
              <a:lnSpc>
                <a:spcPct val="124000"/>
              </a:lnSpc>
              <a:spcBef>
                <a:spcPts val="0"/>
              </a:spcBef>
            </a:pPr>
            <a:endParaRPr lang="en-US" dirty="0">
              <a:latin typeface="Arial" panose="020B0604020202020204" pitchFamily="34" charset="0"/>
              <a:ea typeface="Vollkorn" panose="00000500000000000000" pitchFamily="2" charset="0"/>
              <a:cs typeface="Arial" panose="020B0604020202020204" pitchFamily="34" charset="0"/>
            </a:endParaRPr>
          </a:p>
          <a:p>
            <a:pPr>
              <a:lnSpc>
                <a:spcPct val="124000"/>
              </a:lnSpc>
              <a:spcBef>
                <a:spcPts val="0"/>
              </a:spcBef>
            </a:pPr>
            <a:r>
              <a:rPr lang="en-US" dirty="0">
                <a:latin typeface="Arial" panose="020B0604020202020204" pitchFamily="34" charset="0"/>
                <a:ea typeface="Vollkorn" panose="00000500000000000000" pitchFamily="2" charset="0"/>
                <a:cs typeface="Arial" panose="020B0604020202020204" pitchFamily="34" charset="0"/>
              </a:rPr>
              <a:t>A country that </a:t>
            </a:r>
            <a:r>
              <a:rPr lang="en-US" i="1" dirty="0">
                <a:latin typeface="Arial" panose="020B0604020202020204" pitchFamily="34" charset="0"/>
                <a:ea typeface="Vollkorn" panose="00000500000000000000" pitchFamily="2" charset="0"/>
                <a:cs typeface="Arial" panose="020B0604020202020204" pitchFamily="34" charset="0"/>
              </a:rPr>
              <a:t>cannot prove</a:t>
            </a:r>
            <a:r>
              <a:rPr lang="en-US" dirty="0">
                <a:latin typeface="Arial" panose="020B0604020202020204" pitchFamily="34" charset="0"/>
                <a:ea typeface="Vollkorn" panose="00000500000000000000" pitchFamily="2" charset="0"/>
                <a:cs typeface="Arial" panose="020B0604020202020204" pitchFamily="34" charset="0"/>
              </a:rPr>
              <a:t>:</a:t>
            </a:r>
            <a:r>
              <a:rPr lang="es-PA" dirty="0">
                <a:latin typeface="Arial" panose="020B0604020202020204" pitchFamily="34" charset="0"/>
                <a:ea typeface="Vollkorn" panose="00000500000000000000" pitchFamily="2" charset="0"/>
                <a:cs typeface="Arial" panose="020B0604020202020204" pitchFamily="34" charset="0"/>
              </a:rPr>
              <a:t> </a:t>
            </a:r>
          </a:p>
          <a:p>
            <a:pPr>
              <a:lnSpc>
                <a:spcPct val="124000"/>
              </a:lnSpc>
              <a:spcBef>
                <a:spcPts val="0"/>
              </a:spcBef>
            </a:pPr>
            <a:endParaRPr lang="es-PA" dirty="0">
              <a:latin typeface="Arial" panose="020B0604020202020204" pitchFamily="34" charset="0"/>
              <a:ea typeface="Vollkorn" panose="00000500000000000000" pitchFamily="2" charset="0"/>
              <a:cs typeface="Arial" panose="020B0604020202020204" pitchFamily="34" charset="0"/>
            </a:endParaRP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That it has an understanding of NPO sector risk based on this evaluation; and</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That AML/CFT laws, regulations, and measures give due consideration to this risk assessment as opposed to imposing “one-size-fits-all” controls on all NPOs</a:t>
            </a:r>
          </a:p>
          <a:p>
            <a:pPr>
              <a:lnSpc>
                <a:spcPct val="124000"/>
              </a:lnSpc>
              <a:spcBef>
                <a:spcPts val="0"/>
              </a:spcBef>
            </a:pPr>
            <a:endParaRPr lang="en-US" i="1" dirty="0">
              <a:latin typeface="Arial" panose="020B0604020202020204" pitchFamily="34" charset="0"/>
              <a:ea typeface="Vollkorn" panose="00000500000000000000" pitchFamily="2" charset="0"/>
              <a:cs typeface="Arial" panose="020B0604020202020204" pitchFamily="34" charset="0"/>
            </a:endParaRPr>
          </a:p>
          <a:p>
            <a:pPr>
              <a:lnSpc>
                <a:spcPct val="124000"/>
              </a:lnSpc>
              <a:spcBef>
                <a:spcPts val="0"/>
              </a:spcBef>
            </a:pPr>
            <a:r>
              <a:rPr lang="en-US" i="1" dirty="0">
                <a:latin typeface="Arial" panose="020B0604020202020204" pitchFamily="34" charset="0"/>
                <a:ea typeface="Vollkorn" panose="00000500000000000000" pitchFamily="2" charset="0"/>
                <a:cs typeface="Arial" panose="020B0604020202020204" pitchFamily="34" charset="0"/>
              </a:rPr>
              <a:t>will not be prepared for a Mutual Evaluation</a:t>
            </a:r>
            <a:r>
              <a:rPr lang="en-US" dirty="0">
                <a:latin typeface="Arial" panose="020B0604020202020204" pitchFamily="34" charset="0"/>
                <a:ea typeface="Vollkorn" panose="00000500000000000000" pitchFamily="2" charset="0"/>
                <a:cs typeface="Arial" panose="020B0604020202020204" pitchFamily="34" charset="0"/>
              </a:rPr>
              <a:t>.</a:t>
            </a:r>
          </a:p>
          <a:p>
            <a:pPr>
              <a:lnSpc>
                <a:spcPct val="124000"/>
              </a:lnSpc>
              <a:spcBef>
                <a:spcPts val="0"/>
              </a:spcBef>
            </a:pPr>
            <a:endParaRPr lang="en-US" dirty="0">
              <a:latin typeface="Vollkorn" panose="00000500000000000000" pitchFamily="2" charset="0"/>
              <a:ea typeface="Vollkorn" panose="00000500000000000000" pitchFamily="2" charset="0"/>
            </a:endParaRPr>
          </a:p>
          <a:p>
            <a:pPr>
              <a:lnSpc>
                <a:spcPct val="124000"/>
              </a:lnSpc>
              <a:spcBef>
                <a:spcPts val="0"/>
              </a:spcBef>
            </a:pPr>
            <a:endParaRPr lang="en-US" dirty="0">
              <a:latin typeface="Vollkorn" panose="00000500000000000000" pitchFamily="2" charset="0"/>
              <a:ea typeface="Vollkorn" panose="00000500000000000000" pitchFamily="2" charset="0"/>
            </a:endParaRPr>
          </a:p>
        </p:txBody>
      </p:sp>
      <p:sp>
        <p:nvSpPr>
          <p:cNvPr id="4" name="Rectangle 3">
            <a:extLst>
              <a:ext uri="{FF2B5EF4-FFF2-40B4-BE49-F238E27FC236}">
                <a16:creationId xmlns:a16="http://schemas.microsoft.com/office/drawing/2014/main" id="{9D29D3D6-17ED-4762-A85F-9973B555BAB9}"/>
              </a:ext>
            </a:extLst>
          </p:cNvPr>
          <p:cNvSpPr/>
          <p:nvPr/>
        </p:nvSpPr>
        <p:spPr>
          <a:xfrm>
            <a:off x="159798" y="887237"/>
            <a:ext cx="8221212" cy="400110"/>
          </a:xfrm>
          <a:prstGeom prst="rect">
            <a:avLst/>
          </a:prstGeom>
        </p:spPr>
        <p:txBody>
          <a:bodyPr wrap="square">
            <a:spAutoFit/>
          </a:bodyPr>
          <a:lstStyle/>
          <a:p>
            <a:r>
              <a:rPr lang="en-US" sz="2000" i="1" dirty="0">
                <a:solidFill>
                  <a:srgbClr val="00ABAC"/>
                </a:solidFill>
                <a:latin typeface="Arial" panose="020B0604020202020204" pitchFamily="34" charset="0"/>
                <a:ea typeface="Vollkorn" panose="00000500000000000000" pitchFamily="2" charset="0"/>
                <a:cs typeface="Arial" panose="020B0604020202020204" pitchFamily="34" charset="0"/>
              </a:rPr>
              <a:t>Has my country conducted an NPO sector risk assessment?</a:t>
            </a:r>
          </a:p>
        </p:txBody>
      </p:sp>
    </p:spTree>
    <p:extLst>
      <p:ext uri="{BB962C8B-B14F-4D97-AF65-F5344CB8AC3E}">
        <p14:creationId xmlns:p14="http://schemas.microsoft.com/office/powerpoint/2010/main" val="400651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7" name="Title 3">
            <a:extLst>
              <a:ext uri="{FF2B5EF4-FFF2-40B4-BE49-F238E27FC236}">
                <a16:creationId xmlns:a16="http://schemas.microsoft.com/office/drawing/2014/main" id="{BE3E9BAC-9E1D-4FDF-99BC-AF11487E88A6}"/>
              </a:ext>
            </a:extLst>
          </p:cNvPr>
          <p:cNvSpPr txBox="1">
            <a:spLocks/>
          </p:cNvSpPr>
          <p:nvPr/>
        </p:nvSpPr>
        <p:spPr>
          <a:xfrm>
            <a:off x="159798" y="1113862"/>
            <a:ext cx="8966447" cy="480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2000" b="0" i="1" dirty="0">
                <a:latin typeface="Arial" panose="020B0604020202020204" pitchFamily="34" charset="0"/>
                <a:ea typeface="Vollkorn" panose="00000500000000000000" pitchFamily="2" charset="0"/>
                <a:cs typeface="Arial" panose="020B0604020202020204" pitchFamily="34" charset="0"/>
              </a:rPr>
              <a:t>Don’t know whether your country has conducted an NPO sector risk assessment?</a:t>
            </a:r>
          </a:p>
        </p:txBody>
      </p:sp>
      <p:sp>
        <p:nvSpPr>
          <p:cNvPr id="8" name="Content Placeholder 4">
            <a:extLst>
              <a:ext uri="{FF2B5EF4-FFF2-40B4-BE49-F238E27FC236}">
                <a16:creationId xmlns:a16="http://schemas.microsoft.com/office/drawing/2014/main" id="{5B15991C-5427-4845-9550-C66B5059F1A2}"/>
              </a:ext>
            </a:extLst>
          </p:cNvPr>
          <p:cNvSpPr txBox="1">
            <a:spLocks/>
          </p:cNvSpPr>
          <p:nvPr/>
        </p:nvSpPr>
        <p:spPr>
          <a:xfrm>
            <a:off x="177552" y="1806973"/>
            <a:ext cx="8966448"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lvl="0" algn="l">
              <a:lnSpc>
                <a:spcPct val="114000"/>
              </a:lnSpc>
              <a:spcBef>
                <a:spcPts val="0"/>
              </a:spcBef>
            </a:pPr>
            <a:r>
              <a:rPr lang="en-US" sz="1800" dirty="0">
                <a:solidFill>
                  <a:prstClr val="black"/>
                </a:solidFill>
                <a:latin typeface="Arial" panose="020B0604020202020204" pitchFamily="34" charset="0"/>
                <a:ea typeface="Vollkorn" panose="00000500000000000000" pitchFamily="2" charset="0"/>
                <a:cs typeface="Arial" panose="020B0604020202020204" pitchFamily="34" charset="0"/>
              </a:rPr>
              <a:t>It might be difficult to determine whether a country has carried out an NPO sector risk assessment.  This is because although FATF requires an assessment, it accepts that the assessment be completed in various ways, written or otherwise. </a:t>
            </a:r>
            <a:r>
              <a:rPr lang="en-US" sz="1800" dirty="0">
                <a:solidFill>
                  <a:prstClr val="black"/>
                </a:solidFill>
                <a:latin typeface="Arial" panose="020B0604020202020204" pitchFamily="34" charset="0"/>
                <a:ea typeface="Vollkorn" panose="00000500000000000000" pitchFamily="2" charset="0"/>
                <a:cs typeface="Arial" panose="020B0604020202020204" pitchFamily="34" charset="0"/>
                <a:hlinkClick r:id="rId2" action="ppaction://hlinksldjump"/>
              </a:rPr>
              <a:t>[12]</a:t>
            </a:r>
            <a:endParaRPr lang="en-US" sz="1800" dirty="0">
              <a:solidFill>
                <a:srgbClr val="C00000"/>
              </a:solidFill>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endParaRPr lang="en-US" sz="1800" dirty="0">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r>
              <a:rPr lang="en-US" sz="1800" dirty="0">
                <a:latin typeface="Arial" panose="020B0604020202020204" pitchFamily="34" charset="0"/>
                <a:ea typeface="Vollkorn" panose="00000500000000000000" pitchFamily="2" charset="0"/>
                <a:cs typeface="Arial" panose="020B0604020202020204" pitchFamily="34" charset="0"/>
              </a:rPr>
              <a:t>You can search for an NPO sector risk assessment on the website of your country’s Financial Intelligence Unit (FIU), Ministry of Finance, Ministry of the Interior, or equivalent office.</a:t>
            </a:r>
          </a:p>
          <a:p>
            <a:pPr algn="l">
              <a:lnSpc>
                <a:spcPct val="114000"/>
              </a:lnSpc>
              <a:spcBef>
                <a:spcPts val="0"/>
              </a:spcBef>
            </a:pPr>
            <a:endParaRPr lang="en-US" sz="1800" dirty="0">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r>
              <a:rPr lang="en-US" sz="1800" dirty="0">
                <a:latin typeface="Arial" panose="020B0604020202020204" pitchFamily="34" charset="0"/>
                <a:ea typeface="Vollkorn" panose="00000500000000000000" pitchFamily="2" charset="0"/>
                <a:cs typeface="Arial" panose="020B0604020202020204" pitchFamily="34" charset="0"/>
              </a:rPr>
              <a:t>If the risk assessment cannot be found, then NPOs should contact either the FIU or other relevant agency to request that the assessment be made public.</a:t>
            </a:r>
          </a:p>
        </p:txBody>
      </p:sp>
    </p:spTree>
    <p:extLst>
      <p:ext uri="{BB962C8B-B14F-4D97-AF65-F5344CB8AC3E}">
        <p14:creationId xmlns:p14="http://schemas.microsoft.com/office/powerpoint/2010/main" val="221549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7" name="Title 3">
            <a:extLst>
              <a:ext uri="{FF2B5EF4-FFF2-40B4-BE49-F238E27FC236}">
                <a16:creationId xmlns:a16="http://schemas.microsoft.com/office/drawing/2014/main" id="{BE3E9BAC-9E1D-4FDF-99BC-AF11487E88A6}"/>
              </a:ext>
            </a:extLst>
          </p:cNvPr>
          <p:cNvSpPr txBox="1">
            <a:spLocks/>
          </p:cNvSpPr>
          <p:nvPr/>
        </p:nvSpPr>
        <p:spPr>
          <a:xfrm>
            <a:off x="177553" y="896685"/>
            <a:ext cx="8966447" cy="4801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2000" b="0" dirty="0">
                <a:latin typeface="Arial" panose="020B0604020202020204" pitchFamily="34" charset="0"/>
                <a:ea typeface="Vollkorn" panose="00000500000000000000" pitchFamily="2" charset="0"/>
                <a:cs typeface="Arial" panose="020B0604020202020204" pitchFamily="34" charset="0"/>
              </a:rPr>
              <a:t>My country </a:t>
            </a:r>
            <a:r>
              <a:rPr lang="en-US" sz="2000" dirty="0">
                <a:latin typeface="Arial" panose="020B0604020202020204" pitchFamily="34" charset="0"/>
                <a:ea typeface="Vollkorn" panose="00000500000000000000" pitchFamily="2" charset="0"/>
                <a:cs typeface="Arial" panose="020B0604020202020204" pitchFamily="34" charset="0"/>
              </a:rPr>
              <a:t>has not </a:t>
            </a:r>
            <a:r>
              <a:rPr lang="en-US" sz="2000" b="0" dirty="0">
                <a:latin typeface="Arial" panose="020B0604020202020204" pitchFamily="34" charset="0"/>
                <a:ea typeface="Vollkorn" panose="00000500000000000000" pitchFamily="2" charset="0"/>
                <a:cs typeface="Arial" panose="020B0604020202020204" pitchFamily="34" charset="0"/>
              </a:rPr>
              <a:t>performed an NPO sector risk assessment</a:t>
            </a:r>
          </a:p>
        </p:txBody>
      </p:sp>
      <p:sp>
        <p:nvSpPr>
          <p:cNvPr id="8" name="Content Placeholder 4">
            <a:extLst>
              <a:ext uri="{FF2B5EF4-FFF2-40B4-BE49-F238E27FC236}">
                <a16:creationId xmlns:a16="http://schemas.microsoft.com/office/drawing/2014/main" id="{5B15991C-5427-4845-9550-C66B5059F1A2}"/>
              </a:ext>
            </a:extLst>
          </p:cNvPr>
          <p:cNvSpPr txBox="1">
            <a:spLocks/>
          </p:cNvSpPr>
          <p:nvPr/>
        </p:nvSpPr>
        <p:spPr>
          <a:xfrm>
            <a:off x="159798" y="1573955"/>
            <a:ext cx="8858367"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14000"/>
              </a:lnSpc>
              <a:spcBef>
                <a:spcPts val="0"/>
              </a:spcBef>
            </a:pPr>
            <a:r>
              <a:rPr lang="en-US" sz="1800" dirty="0">
                <a:latin typeface="Arial" panose="020B0604020202020204" pitchFamily="34" charset="0"/>
                <a:ea typeface="Vollkorn" panose="00000500000000000000" pitchFamily="2" charset="0"/>
                <a:cs typeface="Arial" panose="020B0604020202020204" pitchFamily="34" charset="0"/>
              </a:rPr>
              <a:t>If your government is at the stage just prior to the Mutual Evaluation, then it has a strong incentive to promptly conduct an NPO sector risk assessment. </a:t>
            </a:r>
          </a:p>
          <a:p>
            <a:pPr algn="l">
              <a:lnSpc>
                <a:spcPct val="114000"/>
              </a:lnSpc>
              <a:spcBef>
                <a:spcPts val="0"/>
              </a:spcBef>
            </a:pPr>
            <a:endParaRPr lang="en-US" sz="1800" dirty="0">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r>
              <a:rPr lang="en-US" sz="1800" i="1" dirty="0">
                <a:latin typeface="Arial" panose="020B0604020202020204" pitchFamily="34" charset="0"/>
                <a:ea typeface="Vollkorn" panose="00000500000000000000" pitchFamily="2" charset="0"/>
                <a:cs typeface="Arial" panose="020B0604020202020204" pitchFamily="34" charset="0"/>
              </a:rPr>
              <a:t>This is a key moment for active NPO sector engagement, not only because the sector should engage on any public policy matters relevant to its work, including AML/CTF standards, but also because FATF’s own standards require “sustained outreach” between the government and the NPO sector. </a:t>
            </a:r>
            <a:r>
              <a:rPr lang="en-US" sz="1800" dirty="0">
                <a:latin typeface="Arial" panose="020B0604020202020204" pitchFamily="34" charset="0"/>
                <a:ea typeface="Vollkorn" panose="00000500000000000000" pitchFamily="2" charset="0"/>
                <a:cs typeface="Arial" panose="020B0604020202020204" pitchFamily="34" charset="0"/>
                <a:hlinkClick r:id="" action="ppaction://noaction"/>
              </a:rPr>
              <a:t>[13].  </a:t>
            </a:r>
            <a:endParaRPr lang="en-US" sz="1800" dirty="0">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endParaRPr lang="en-US" sz="1800" dirty="0">
              <a:latin typeface="Arial" panose="020B0604020202020204" pitchFamily="34" charset="0"/>
              <a:ea typeface="Vollkorn" panose="00000500000000000000" pitchFamily="2" charset="0"/>
              <a:cs typeface="Arial" panose="020B0604020202020204" pitchFamily="34" charset="0"/>
            </a:endParaRPr>
          </a:p>
          <a:p>
            <a:pPr algn="l">
              <a:lnSpc>
                <a:spcPct val="114000"/>
              </a:lnSpc>
              <a:spcBef>
                <a:spcPts val="0"/>
              </a:spcBef>
            </a:pPr>
            <a:r>
              <a:rPr lang="en-US" sz="1800" i="1" dirty="0">
                <a:latin typeface="Arial" panose="020B0604020202020204" pitchFamily="34" charset="0"/>
                <a:ea typeface="Vollkorn" panose="00000500000000000000" pitchFamily="2" charset="0"/>
                <a:cs typeface="Arial" panose="020B0604020202020204" pitchFamily="34" charset="0"/>
              </a:rPr>
              <a:t>In fact, FATF cites as a best practice a permanent two-way dialogue between the government and the NPO sector – especially through NPO coalitions and networks. </a:t>
            </a:r>
            <a:r>
              <a:rPr lang="en-US" sz="1800" dirty="0">
                <a:latin typeface="Arial" panose="020B0604020202020204" pitchFamily="34" charset="0"/>
                <a:ea typeface="Vollkorn" panose="00000500000000000000" pitchFamily="2" charset="0"/>
                <a:cs typeface="Arial" panose="020B0604020202020204" pitchFamily="34" charset="0"/>
                <a:hlinkClick r:id="" action="ppaction://noaction"/>
              </a:rPr>
              <a:t>[14].</a:t>
            </a:r>
            <a:endParaRPr lang="en-US" sz="1800" dirty="0">
              <a:latin typeface="Arial" panose="020B0604020202020204" pitchFamily="34" charset="0"/>
              <a:ea typeface="Vollkorn" panose="00000500000000000000" pitchFamily="2" charset="0"/>
              <a:cs typeface="Arial" panose="020B0604020202020204" pitchFamily="34" charset="0"/>
            </a:endParaRPr>
          </a:p>
        </p:txBody>
      </p:sp>
    </p:spTree>
    <p:extLst>
      <p:ext uri="{BB962C8B-B14F-4D97-AF65-F5344CB8AC3E}">
        <p14:creationId xmlns:p14="http://schemas.microsoft.com/office/powerpoint/2010/main" val="73090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7" name="Title 3">
            <a:extLst>
              <a:ext uri="{FF2B5EF4-FFF2-40B4-BE49-F238E27FC236}">
                <a16:creationId xmlns:a16="http://schemas.microsoft.com/office/drawing/2014/main" id="{BE3E9BAC-9E1D-4FDF-99BC-AF11487E88A6}"/>
              </a:ext>
            </a:extLst>
          </p:cNvPr>
          <p:cNvSpPr txBox="1">
            <a:spLocks/>
          </p:cNvSpPr>
          <p:nvPr/>
        </p:nvSpPr>
        <p:spPr>
          <a:xfrm>
            <a:off x="177553" y="896685"/>
            <a:ext cx="8966447" cy="4801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2000" b="0" i="1" dirty="0">
                <a:latin typeface="Arial" panose="020B0604020202020204" pitchFamily="34" charset="0"/>
                <a:ea typeface="Vollkorn" panose="00000500000000000000" pitchFamily="2" charset="0"/>
                <a:cs typeface="Arial" panose="020B0604020202020204" pitchFamily="34" charset="0"/>
              </a:rPr>
              <a:t>What are the NPO sector’s options to engage in risk assessments? </a:t>
            </a:r>
          </a:p>
        </p:txBody>
      </p:sp>
      <p:sp>
        <p:nvSpPr>
          <p:cNvPr id="8" name="Content Placeholder 4">
            <a:extLst>
              <a:ext uri="{FF2B5EF4-FFF2-40B4-BE49-F238E27FC236}">
                <a16:creationId xmlns:a16="http://schemas.microsoft.com/office/drawing/2014/main" id="{5B15991C-5427-4845-9550-C66B5059F1A2}"/>
              </a:ext>
            </a:extLst>
          </p:cNvPr>
          <p:cNvSpPr txBox="1">
            <a:spLocks/>
          </p:cNvSpPr>
          <p:nvPr/>
        </p:nvSpPr>
        <p:spPr>
          <a:xfrm>
            <a:off x="159798" y="1573955"/>
            <a:ext cx="8858367"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00000"/>
              </a:lnSpc>
              <a:spcBef>
                <a:spcPts val="0"/>
              </a:spcBef>
            </a:pPr>
            <a:r>
              <a:rPr lang="en-US" sz="2000" dirty="0">
                <a:latin typeface="Arial" panose="020B0604020202020204" pitchFamily="34" charset="0"/>
                <a:ea typeface="Vollkorn" panose="00000500000000000000" pitchFamily="2" charset="0"/>
                <a:cs typeface="Arial" panose="020B0604020202020204" pitchFamily="34" charset="0"/>
              </a:rPr>
              <a:t>As a starting point, consider the extent to which your government is open to collaborating with the NPO sector:</a:t>
            </a:r>
          </a:p>
          <a:p>
            <a:pPr algn="l">
              <a:lnSpc>
                <a:spcPct val="100000"/>
              </a:lnSpc>
              <a:spcBef>
                <a:spcPts val="0"/>
              </a:spcBef>
            </a:pPr>
            <a:endParaRPr lang="en-US" sz="2000" dirty="0">
              <a:latin typeface="Arial" panose="020B0604020202020204" pitchFamily="34" charset="0"/>
              <a:ea typeface="Vollkorn" panose="00000500000000000000" pitchFamily="2" charset="0"/>
              <a:cs typeface="Arial" panose="020B0604020202020204" pitchFamily="34" charset="0"/>
            </a:endParaRPr>
          </a:p>
          <a:p>
            <a:pPr marL="342900" indent="-342900" algn="l">
              <a:lnSpc>
                <a:spcPct val="100000"/>
              </a:lnSpc>
              <a:spcBef>
                <a:spcPts val="0"/>
              </a:spcBef>
              <a:buFont typeface="+mj-lt"/>
              <a:buAutoNum type="alphaUcPeriod"/>
            </a:pPr>
            <a:r>
              <a:rPr lang="en-US" sz="2000" dirty="0">
                <a:latin typeface="Arial" panose="020B0604020202020204" pitchFamily="34" charset="0"/>
                <a:ea typeface="Vollkorn" panose="00000500000000000000" pitchFamily="2" charset="0"/>
                <a:cs typeface="Arial" panose="020B0604020202020204" pitchFamily="34" charset="0"/>
              </a:rPr>
              <a:t>My government has not shown any interest in collaborating with NPOs for risk assessments or related matters;</a:t>
            </a:r>
          </a:p>
          <a:p>
            <a:pPr marL="342900" indent="-342900" algn="l">
              <a:lnSpc>
                <a:spcPct val="100000"/>
              </a:lnSpc>
              <a:spcBef>
                <a:spcPts val="0"/>
              </a:spcBef>
              <a:buFont typeface="+mj-lt"/>
              <a:buAutoNum type="alphaUcPeriod"/>
            </a:pPr>
            <a:r>
              <a:rPr lang="en-US" sz="2000" dirty="0">
                <a:latin typeface="Arial" panose="020B0604020202020204" pitchFamily="34" charset="0"/>
                <a:ea typeface="Vollkorn" panose="00000500000000000000" pitchFamily="2" charset="0"/>
                <a:cs typeface="Arial" panose="020B0604020202020204" pitchFamily="34" charset="0"/>
              </a:rPr>
              <a:t>My government has requested that the NPO sector contribute to risk assessments; or</a:t>
            </a:r>
          </a:p>
          <a:p>
            <a:pPr marL="342900" indent="-342900" algn="l">
              <a:lnSpc>
                <a:spcPct val="100000"/>
              </a:lnSpc>
              <a:spcBef>
                <a:spcPts val="0"/>
              </a:spcBef>
              <a:buFont typeface="+mj-lt"/>
              <a:buAutoNum type="alphaUcPeriod"/>
            </a:pPr>
            <a:r>
              <a:rPr lang="en-US" sz="2000" dirty="0">
                <a:latin typeface="Arial" panose="020B0604020202020204" pitchFamily="34" charset="0"/>
                <a:ea typeface="Vollkorn" panose="00000500000000000000" pitchFamily="2" charset="0"/>
                <a:cs typeface="Arial" panose="020B0604020202020204" pitchFamily="34" charset="0"/>
              </a:rPr>
              <a:t>My government has been hostile towards the NPO sector and is not open to collaborating on risk assessments.</a:t>
            </a:r>
          </a:p>
        </p:txBody>
      </p:sp>
    </p:spTree>
    <p:extLst>
      <p:ext uri="{BB962C8B-B14F-4D97-AF65-F5344CB8AC3E}">
        <p14:creationId xmlns:p14="http://schemas.microsoft.com/office/powerpoint/2010/main" val="18970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BCF049F-EA23-4007-A841-1E0F70ADF584}"/>
              </a:ext>
            </a:extLst>
          </p:cNvPr>
          <p:cNvSpPr txBox="1"/>
          <p:nvPr/>
        </p:nvSpPr>
        <p:spPr>
          <a:xfrm>
            <a:off x="159798" y="805358"/>
            <a:ext cx="8984202" cy="400110"/>
          </a:xfrm>
          <a:prstGeom prst="rect">
            <a:avLst/>
          </a:prstGeom>
          <a:noFill/>
        </p:spPr>
        <p:txBody>
          <a:bodyPr wrap="square" rtlCol="0">
            <a:spAutoFit/>
          </a:bodyPr>
          <a:lstStyle/>
          <a:p>
            <a:r>
              <a:rPr lang="en-US" sz="2000" b="1" dirty="0">
                <a:solidFill>
                  <a:srgbClr val="00ABAC"/>
                </a:solidFill>
                <a:latin typeface="Arial" panose="020B0604020202020204" pitchFamily="34" charset="0"/>
                <a:ea typeface="Vollkorn" panose="00000500000000000000" pitchFamily="2" charset="0"/>
                <a:cs typeface="Arial" panose="020B0604020202020204" pitchFamily="34" charset="0"/>
              </a:rPr>
              <a:t>A. My government shows no interest in collaborating</a:t>
            </a:r>
            <a:endParaRPr lang="en-US" sz="2000" b="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2D6E2EC-758E-48F2-B3CA-B5C05FFA21C2}"/>
              </a:ext>
            </a:extLst>
          </p:cNvPr>
          <p:cNvSpPr/>
          <p:nvPr/>
        </p:nvSpPr>
        <p:spPr>
          <a:xfrm>
            <a:off x="159798" y="1278643"/>
            <a:ext cx="8329861" cy="584775"/>
          </a:xfrm>
          <a:prstGeom prst="rect">
            <a:avLst/>
          </a:prstGeom>
        </p:spPr>
        <p:txBody>
          <a:bodyPr wrap="square">
            <a:spAutoFit/>
          </a:bodyPr>
          <a:lstStyle/>
          <a:p>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The NPO sector may still influence the risk assessment by performing an assessment of its own and delivering it to the government for consideration.</a:t>
            </a:r>
            <a:r>
              <a:rPr lang="en-US" sz="1600" i="1" dirty="0">
                <a:solidFill>
                  <a:prstClr val="black"/>
                </a:solidFill>
                <a:latin typeface="Arial" panose="020B0604020202020204" pitchFamily="34" charset="0"/>
                <a:ea typeface="Vollkorn" panose="00000500000000000000" pitchFamily="2" charset="0"/>
                <a:cs typeface="Arial" panose="020B0604020202020204" pitchFamily="34" charset="0"/>
              </a:rPr>
              <a:t> </a:t>
            </a:r>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hlinkClick r:id="" action="ppaction://noaction"/>
              </a:rPr>
              <a:t>[15]</a:t>
            </a:r>
            <a:endParaRPr lang="en-US" sz="1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33533DD-9590-4C41-80AC-00DFC1A4C688}"/>
              </a:ext>
            </a:extLst>
          </p:cNvPr>
          <p:cNvSpPr/>
          <p:nvPr/>
        </p:nvSpPr>
        <p:spPr>
          <a:xfrm>
            <a:off x="159798" y="1972423"/>
            <a:ext cx="4572000" cy="3686137"/>
          </a:xfrm>
          <a:prstGeom prst="rect">
            <a:avLst/>
          </a:prstGeom>
        </p:spPr>
        <p:txBody>
          <a:bodyPr>
            <a:spAutoFit/>
          </a:bodyPr>
          <a:lstStyle/>
          <a:p>
            <a:pPr>
              <a:lnSpc>
                <a:spcPct val="134000"/>
              </a:lnSpc>
            </a:pPr>
            <a:r>
              <a:rPr lang="en-US" sz="1600" b="1" dirty="0">
                <a:latin typeface="Arial" panose="020B0604020202020204" pitchFamily="34" charset="0"/>
                <a:ea typeface="Vollkorn" panose="00000500000000000000" pitchFamily="2" charset="0"/>
                <a:cs typeface="Arial" panose="020B0604020202020204" pitchFamily="34" charset="0"/>
              </a:rPr>
              <a:t>Why?</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It shows the NPO sector is a serious and informed stakeholder that should be consulted.</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It makes evidence-based advocacy easier.</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It helps to educate NPOs.</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It could influence the risk assessment and the country evaluation as well.</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It might convince the government that it should pursue collaboration with NPOs in the future.</a:t>
            </a:r>
          </a:p>
        </p:txBody>
      </p:sp>
      <p:sp>
        <p:nvSpPr>
          <p:cNvPr id="4" name="Rectangle 3">
            <a:extLst>
              <a:ext uri="{FF2B5EF4-FFF2-40B4-BE49-F238E27FC236}">
                <a16:creationId xmlns:a16="http://schemas.microsoft.com/office/drawing/2014/main" id="{227A877F-3A4E-40A1-9A4F-7A7F81CC38D0}"/>
              </a:ext>
            </a:extLst>
          </p:cNvPr>
          <p:cNvSpPr/>
          <p:nvPr/>
        </p:nvSpPr>
        <p:spPr>
          <a:xfrm>
            <a:off x="4643022" y="1972423"/>
            <a:ext cx="4483224" cy="3726789"/>
          </a:xfrm>
          <a:prstGeom prst="rect">
            <a:avLst/>
          </a:prstGeom>
        </p:spPr>
        <p:txBody>
          <a:bodyPr wrap="square">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How?</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By increasing knowledge of both FATF standards and the NPO sector’s risks and vulnerabilities.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By analyzing the effectiveness of laws and measures taken in your country to mitigate the risk of terrorist financing abuse.</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By analyzing the effectiveness of measures taken by the sector itself to mitigate risks (for example, codes of conduct, self-regulation systems, good internal governance practices).</a:t>
            </a:r>
          </a:p>
        </p:txBody>
      </p:sp>
    </p:spTree>
    <p:extLst>
      <p:ext uri="{BB962C8B-B14F-4D97-AF65-F5344CB8AC3E}">
        <p14:creationId xmlns:p14="http://schemas.microsoft.com/office/powerpoint/2010/main" val="367807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fade">
                                      <p:cBhvr>
                                        <p:cTn id="40" dur="500"/>
                                        <p:tgtEl>
                                          <p:spTgt spid="4">
                                            <p:txEl>
                                              <p:pRg st="1" end="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fade">
                                      <p:cBhvr>
                                        <p:cTn id="43" dur="500"/>
                                        <p:tgtEl>
                                          <p:spTgt spid="4">
                                            <p:txEl>
                                              <p:pRg st="2" end="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fade">
                                      <p:cBhvr>
                                        <p:cTn id="4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BCF049F-EA23-4007-A841-1E0F70ADF584}"/>
              </a:ext>
            </a:extLst>
          </p:cNvPr>
          <p:cNvSpPr txBox="1"/>
          <p:nvPr/>
        </p:nvSpPr>
        <p:spPr>
          <a:xfrm>
            <a:off x="159798" y="805320"/>
            <a:ext cx="8984202" cy="707886"/>
          </a:xfrm>
          <a:prstGeom prst="rect">
            <a:avLst/>
          </a:prstGeom>
          <a:noFill/>
        </p:spPr>
        <p:txBody>
          <a:bodyPr wrap="square" rtlCol="0">
            <a:spAutoFit/>
          </a:bodyPr>
          <a:lstStyle/>
          <a:p>
            <a:r>
              <a:rPr lang="en-US" sz="2000" b="1" dirty="0">
                <a:solidFill>
                  <a:srgbClr val="00ABAC"/>
                </a:solidFill>
                <a:latin typeface="Arial" panose="020B0604020202020204" pitchFamily="34" charset="0"/>
                <a:ea typeface="Vollkorn" panose="00000500000000000000" pitchFamily="2" charset="0"/>
                <a:cs typeface="Arial" panose="020B0604020202020204" pitchFamily="34" charset="0"/>
              </a:rPr>
              <a:t>B. My government has requested that the NPO sector provide inputs for the risk assessment</a:t>
            </a:r>
            <a:endParaRPr lang="en-US" sz="2000" b="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2D6E2EC-758E-48F2-B3CA-B5C05FFA21C2}"/>
              </a:ext>
            </a:extLst>
          </p:cNvPr>
          <p:cNvSpPr/>
          <p:nvPr/>
        </p:nvSpPr>
        <p:spPr>
          <a:xfrm>
            <a:off x="159798" y="1728649"/>
            <a:ext cx="8329861" cy="646331"/>
          </a:xfrm>
          <a:prstGeom prst="rect">
            <a:avLst/>
          </a:prstGeom>
        </p:spPr>
        <p:txBody>
          <a:bodyPr wrap="square">
            <a:spAutoFit/>
          </a:bodyPr>
          <a:lstStyle/>
          <a:p>
            <a:r>
              <a:rPr lang="en-US" dirty="0">
                <a:solidFill>
                  <a:prstClr val="black"/>
                </a:solidFill>
                <a:latin typeface="Arial" panose="020B0604020202020204" pitchFamily="34" charset="0"/>
                <a:ea typeface="Vollkorn" panose="00000500000000000000" pitchFamily="2" charset="0"/>
                <a:cs typeface="Arial" panose="020B0604020202020204" pitchFamily="34" charset="0"/>
              </a:rPr>
              <a:t>Ideally, NPOs and the government should work together, as equal partners, to conduct risk assessments.</a:t>
            </a:r>
          </a:p>
        </p:txBody>
      </p:sp>
      <p:sp>
        <p:nvSpPr>
          <p:cNvPr id="3" name="Rectangle 2">
            <a:extLst>
              <a:ext uri="{FF2B5EF4-FFF2-40B4-BE49-F238E27FC236}">
                <a16:creationId xmlns:a16="http://schemas.microsoft.com/office/drawing/2014/main" id="{E33533DD-9590-4C41-80AC-00DFC1A4C688}"/>
              </a:ext>
            </a:extLst>
          </p:cNvPr>
          <p:cNvSpPr/>
          <p:nvPr/>
        </p:nvSpPr>
        <p:spPr>
          <a:xfrm>
            <a:off x="159798" y="2590423"/>
            <a:ext cx="4483224" cy="2314608"/>
          </a:xfrm>
          <a:prstGeom prst="rect">
            <a:avLst/>
          </a:prstGeom>
        </p:spPr>
        <p:txBody>
          <a:bodyPr wrap="square">
            <a:spAutoFit/>
          </a:bodyPr>
          <a:lstStyle/>
          <a:p>
            <a:pPr lvl="0">
              <a:lnSpc>
                <a:spcPct val="114000"/>
              </a:lnSpc>
            </a:pPr>
            <a:r>
              <a:rPr lang="en-US" sz="1600" b="1" dirty="0">
                <a:solidFill>
                  <a:prstClr val="black"/>
                </a:solidFill>
                <a:latin typeface="Arial" panose="020B0604020202020204" pitchFamily="34" charset="0"/>
                <a:ea typeface="Vollkorn" panose="00000500000000000000" pitchFamily="2" charset="0"/>
                <a:cs typeface="Arial" panose="020B0604020202020204" pitchFamily="34" charset="0"/>
              </a:rPr>
              <a:t>Why?  It increases the likelihood that:</a:t>
            </a:r>
          </a:p>
          <a:p>
            <a:pPr marL="285750" lvl="0" indent="-285750">
              <a:lnSpc>
                <a:spcPct val="114000"/>
              </a:lnSpc>
              <a:buFont typeface="Arial" panose="020B0604020202020204" pitchFamily="34" charset="0"/>
              <a:buChar char="•"/>
            </a:pPr>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NPO points of view will be incorporated into risk assessments and country evaluations;</a:t>
            </a:r>
          </a:p>
          <a:p>
            <a:pPr marL="285750" lvl="0" indent="-285750">
              <a:lnSpc>
                <a:spcPct val="114000"/>
              </a:lnSpc>
              <a:buFont typeface="Arial" panose="020B0604020202020204" pitchFamily="34" charset="0"/>
              <a:buChar char="•"/>
            </a:pPr>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Outputs will be fair, balanced, and correct;</a:t>
            </a:r>
          </a:p>
          <a:p>
            <a:pPr marL="285750" lvl="0" indent="-285750">
              <a:lnSpc>
                <a:spcPct val="114000"/>
              </a:lnSpc>
              <a:buFont typeface="Arial" panose="020B0604020202020204" pitchFamily="34" charset="0"/>
              <a:buChar char="•"/>
            </a:pPr>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FATF evaluators’ requirements will be satisfied; and</a:t>
            </a:r>
          </a:p>
          <a:p>
            <a:pPr marL="285750" lvl="0" indent="-285750">
              <a:lnSpc>
                <a:spcPct val="114000"/>
              </a:lnSpc>
              <a:buFont typeface="Arial" panose="020B0604020202020204" pitchFamily="34" charset="0"/>
              <a:buChar char="•"/>
            </a:pPr>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Future collaboration with regard to policies and follow-up will be improved.</a:t>
            </a:r>
          </a:p>
        </p:txBody>
      </p:sp>
      <p:sp>
        <p:nvSpPr>
          <p:cNvPr id="4" name="Rectangle 3">
            <a:extLst>
              <a:ext uri="{FF2B5EF4-FFF2-40B4-BE49-F238E27FC236}">
                <a16:creationId xmlns:a16="http://schemas.microsoft.com/office/drawing/2014/main" id="{227A877F-3A4E-40A1-9A4F-7A7F81CC38D0}"/>
              </a:ext>
            </a:extLst>
          </p:cNvPr>
          <p:cNvSpPr/>
          <p:nvPr/>
        </p:nvSpPr>
        <p:spPr>
          <a:xfrm>
            <a:off x="4643022" y="2569945"/>
            <a:ext cx="4483224" cy="2505429"/>
          </a:xfrm>
          <a:prstGeom prst="rect">
            <a:avLst/>
          </a:prstGeom>
        </p:spPr>
        <p:txBody>
          <a:bodyPr wrap="square">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How?</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Sector risk assessments in line with the Recommendation 8 requirements;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Identification of a subset of NPOs at risk; and</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Collaborative identification of measures that are not in conformity with Recommendation 8 and should be amended.</a:t>
            </a:r>
          </a:p>
        </p:txBody>
      </p:sp>
    </p:spTree>
    <p:extLst>
      <p:ext uri="{BB962C8B-B14F-4D97-AF65-F5344CB8AC3E}">
        <p14:creationId xmlns:p14="http://schemas.microsoft.com/office/powerpoint/2010/main" val="342728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500"/>
                                        <p:tgtEl>
                                          <p:spTgt spid="4">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500"/>
                                        <p:tgtEl>
                                          <p:spTgt spid="4">
                                            <p:txEl>
                                              <p:pRg st="2" end="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fade">
                                      <p:cBhvr>
                                        <p:cTn id="4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BCF049F-EA23-4007-A841-1E0F70ADF584}"/>
              </a:ext>
            </a:extLst>
          </p:cNvPr>
          <p:cNvSpPr txBox="1"/>
          <p:nvPr/>
        </p:nvSpPr>
        <p:spPr>
          <a:xfrm>
            <a:off x="150921" y="875048"/>
            <a:ext cx="8984202" cy="707886"/>
          </a:xfrm>
          <a:prstGeom prst="rect">
            <a:avLst/>
          </a:prstGeom>
          <a:noFill/>
        </p:spPr>
        <p:txBody>
          <a:bodyPr wrap="square" rtlCol="0">
            <a:spAutoFit/>
          </a:bodyPr>
          <a:lstStyle/>
          <a:p>
            <a:r>
              <a:rPr lang="en-US" sz="2000" b="1" dirty="0">
                <a:solidFill>
                  <a:srgbClr val="00ABAC"/>
                </a:solidFill>
                <a:latin typeface="Arial" panose="020B0604020202020204" pitchFamily="34" charset="0"/>
                <a:ea typeface="Vollkorn" panose="00000500000000000000" pitchFamily="2" charset="0"/>
                <a:cs typeface="Arial" panose="020B0604020202020204" pitchFamily="34" charset="0"/>
              </a:rPr>
              <a:t>C. My government has been hostile towards the NPO sector and is not open to collaborating for risk assessments</a:t>
            </a:r>
            <a:endParaRPr lang="en-US" sz="2000" b="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2D6E2EC-758E-48F2-B3CA-B5C05FFA21C2}"/>
              </a:ext>
            </a:extLst>
          </p:cNvPr>
          <p:cNvSpPr/>
          <p:nvPr/>
        </p:nvSpPr>
        <p:spPr>
          <a:xfrm>
            <a:off x="159798" y="1758436"/>
            <a:ext cx="8329861" cy="369332"/>
          </a:xfrm>
          <a:prstGeom prst="rect">
            <a:avLst/>
          </a:prstGeom>
        </p:spPr>
        <p:txBody>
          <a:bodyPr wrap="square">
            <a:spAutoFit/>
          </a:bodyPr>
          <a:lstStyle/>
          <a:p>
            <a:r>
              <a:rPr lang="en-US" dirty="0">
                <a:solidFill>
                  <a:prstClr val="black"/>
                </a:solidFill>
                <a:latin typeface="Arial" panose="020B0604020202020204" pitchFamily="34" charset="0"/>
                <a:ea typeface="Vollkorn" panose="00000500000000000000" pitchFamily="2" charset="0"/>
                <a:cs typeface="Arial" panose="020B0604020202020204" pitchFamily="34" charset="0"/>
              </a:rPr>
              <a:t>In this case, the sector can publish its own shadow report.</a:t>
            </a:r>
          </a:p>
        </p:txBody>
      </p:sp>
      <p:sp>
        <p:nvSpPr>
          <p:cNvPr id="3" name="Rectangle 2">
            <a:extLst>
              <a:ext uri="{FF2B5EF4-FFF2-40B4-BE49-F238E27FC236}">
                <a16:creationId xmlns:a16="http://schemas.microsoft.com/office/drawing/2014/main" id="{E33533DD-9590-4C41-80AC-00DFC1A4C688}"/>
              </a:ext>
            </a:extLst>
          </p:cNvPr>
          <p:cNvSpPr/>
          <p:nvPr/>
        </p:nvSpPr>
        <p:spPr>
          <a:xfrm>
            <a:off x="159798" y="2391712"/>
            <a:ext cx="4572000" cy="3236399"/>
          </a:xfrm>
          <a:prstGeom prst="rect">
            <a:avLst/>
          </a:prstGeom>
        </p:spPr>
        <p:txBody>
          <a:bodyPr>
            <a:spAutoFit/>
          </a:bodyPr>
          <a:lstStyle/>
          <a:p>
            <a:pPr>
              <a:lnSpc>
                <a:spcPct val="134000"/>
              </a:lnSpc>
            </a:pPr>
            <a:r>
              <a:rPr lang="en-US" sz="1400" b="1" dirty="0">
                <a:latin typeface="Arial" panose="020B0604020202020204" pitchFamily="34" charset="0"/>
                <a:ea typeface="Vollkorn" panose="00000500000000000000" pitchFamily="2" charset="0"/>
                <a:cs typeface="Arial" panose="020B0604020202020204" pitchFamily="34" charset="0"/>
              </a:rPr>
              <a:t>Why?</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NPOs can cite FATF standards to systematically question the country’s approach to regulating the sector;</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The shadow report can highlight risk-mitigating measures taken by NPOs themselves;</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The report can influence the country mutual evaluation; and</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FATF may call on the government to take the NPO sector into account in developing future policies and procedures.</a:t>
            </a:r>
          </a:p>
        </p:txBody>
      </p:sp>
      <p:sp>
        <p:nvSpPr>
          <p:cNvPr id="4" name="Rectangle 3">
            <a:extLst>
              <a:ext uri="{FF2B5EF4-FFF2-40B4-BE49-F238E27FC236}">
                <a16:creationId xmlns:a16="http://schemas.microsoft.com/office/drawing/2014/main" id="{227A877F-3A4E-40A1-9A4F-7A7F81CC38D0}"/>
              </a:ext>
            </a:extLst>
          </p:cNvPr>
          <p:cNvSpPr/>
          <p:nvPr/>
        </p:nvSpPr>
        <p:spPr>
          <a:xfrm>
            <a:off x="4651899" y="2391712"/>
            <a:ext cx="4483224" cy="2081724"/>
          </a:xfrm>
          <a:prstGeom prst="rect">
            <a:avLst/>
          </a:prstGeom>
        </p:spPr>
        <p:txBody>
          <a:bodyPr wrap="square">
            <a:spAutoFit/>
          </a:bodyPr>
          <a:lstStyle/>
          <a:p>
            <a:pPr>
              <a:lnSpc>
                <a:spcPct val="134000"/>
              </a:lnSpc>
            </a:pPr>
            <a:r>
              <a:rPr lang="en-US" sz="1400" b="1" dirty="0">
                <a:latin typeface="Arial" panose="020B0604020202020204" pitchFamily="34" charset="0"/>
                <a:ea typeface="Vollkorn" panose="00000500000000000000" pitchFamily="2" charset="0"/>
                <a:cs typeface="Arial" panose="020B0604020202020204" pitchFamily="34" charset="0"/>
              </a:rPr>
              <a:t>How? With hard evidence demonstrating that:</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The country is implementing ineffective, disproportionate, and counterproductive measures and policies that are inconsistent with FATF standards and curtail the rights of NPOs; and</a:t>
            </a:r>
          </a:p>
          <a:p>
            <a:pPr marL="285750" indent="-285750">
              <a:lnSpc>
                <a:spcPct val="13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NPOs are aware of the risks of terrorist financing and their own vulnerabilities.</a:t>
            </a:r>
          </a:p>
        </p:txBody>
      </p:sp>
    </p:spTree>
    <p:extLst>
      <p:ext uri="{BB962C8B-B14F-4D97-AF65-F5344CB8AC3E}">
        <p14:creationId xmlns:p14="http://schemas.microsoft.com/office/powerpoint/2010/main" val="143406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500"/>
                                        <p:tgtEl>
                                          <p:spTgt spid="4">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BCF049F-EA23-4007-A841-1E0F70ADF584}"/>
              </a:ext>
            </a:extLst>
          </p:cNvPr>
          <p:cNvSpPr txBox="1"/>
          <p:nvPr/>
        </p:nvSpPr>
        <p:spPr>
          <a:xfrm>
            <a:off x="142044" y="857398"/>
            <a:ext cx="8984202" cy="1015663"/>
          </a:xfrm>
          <a:prstGeom prst="rect">
            <a:avLst/>
          </a:prstGeom>
          <a:noFill/>
        </p:spPr>
        <p:txBody>
          <a:bodyPr wrap="square" rtlCol="0">
            <a:spAutoFit/>
          </a:bodyPr>
          <a:lstStyle/>
          <a:p>
            <a:r>
              <a:rPr lang="en-US" sz="2000" i="1" dirty="0">
                <a:solidFill>
                  <a:srgbClr val="00ABAC"/>
                </a:solidFill>
                <a:latin typeface="Arial" panose="020B0604020202020204" pitchFamily="34" charset="0"/>
                <a:ea typeface="Vollkorn" panose="00000500000000000000" pitchFamily="2" charset="0"/>
                <a:cs typeface="Arial" panose="020B0604020202020204" pitchFamily="34" charset="0"/>
              </a:rPr>
              <a:t>Where can NPOs find resources, data, and allies to help the sector contribute to a country’s NPO sector risk assessment or produce a shadow risk assessment?</a:t>
            </a:r>
            <a:endParaRPr lang="en-US" sz="2000" b="1" dirty="0">
              <a:solidFill>
                <a:srgbClr val="00ABAC"/>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49BC7BF8-6FE5-4835-A34E-98AB75709601}"/>
              </a:ext>
            </a:extLst>
          </p:cNvPr>
          <p:cNvSpPr/>
          <p:nvPr/>
        </p:nvSpPr>
        <p:spPr>
          <a:xfrm>
            <a:off x="142044" y="2153300"/>
            <a:ext cx="4412202" cy="2505429"/>
          </a:xfrm>
          <a:prstGeom prst="rect">
            <a:avLst/>
          </a:prstGeom>
        </p:spPr>
        <p:txBody>
          <a:bodyPr wrap="square">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Within the government:</a:t>
            </a:r>
          </a:p>
          <a:p>
            <a:pPr>
              <a:lnSpc>
                <a:spcPct val="124000"/>
              </a:lnSpc>
            </a:pPr>
            <a:endParaRPr lang="en-US" sz="1600" b="1" dirty="0">
              <a:latin typeface="Arial" panose="020B0604020202020204" pitchFamily="34" charset="0"/>
              <a:ea typeface="Vollkorn" panose="00000500000000000000" pitchFamily="2" charset="0"/>
              <a:cs typeface="Arial" panose="020B0604020202020204" pitchFamily="34" charset="0"/>
            </a:endParaRP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The Financial Intelligence Unit or other agency designated to lead implementation of AML/CTF norms and procedures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Any ministry with authority to regulate the civil sector</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The Central Bank</a:t>
            </a:r>
          </a:p>
        </p:txBody>
      </p:sp>
      <p:sp>
        <p:nvSpPr>
          <p:cNvPr id="8" name="Rectangle 7">
            <a:extLst>
              <a:ext uri="{FF2B5EF4-FFF2-40B4-BE49-F238E27FC236}">
                <a16:creationId xmlns:a16="http://schemas.microsoft.com/office/drawing/2014/main" id="{32545803-6500-41B9-828B-6167FC716FDD}"/>
              </a:ext>
            </a:extLst>
          </p:cNvPr>
          <p:cNvSpPr/>
          <p:nvPr/>
        </p:nvSpPr>
        <p:spPr>
          <a:xfrm>
            <a:off x="4554246" y="2150442"/>
            <a:ext cx="4572000" cy="3726789"/>
          </a:xfrm>
          <a:prstGeom prst="rect">
            <a:avLst/>
          </a:prstGeom>
        </p:spPr>
        <p:txBody>
          <a:bodyPr>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Outside of the government:</a:t>
            </a:r>
          </a:p>
          <a:p>
            <a:pPr>
              <a:lnSpc>
                <a:spcPct val="124000"/>
              </a:lnSpc>
            </a:pPr>
            <a:endParaRPr lang="en-US" sz="1600" b="1" dirty="0">
              <a:latin typeface="Arial" panose="020B0604020202020204" pitchFamily="34" charset="0"/>
              <a:ea typeface="Vollkorn" panose="00000500000000000000" pitchFamily="2" charset="0"/>
              <a:cs typeface="Arial" panose="020B0604020202020204" pitchFamily="34" charset="0"/>
            </a:endParaRP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Domestic and international experts on FATF issues:</a:t>
            </a:r>
          </a:p>
          <a:p>
            <a:pPr marL="742950" lvl="1" indent="-285750">
              <a:lnSpc>
                <a:spcPct val="124000"/>
              </a:lnSpc>
              <a:buFont typeface="Arial" panose="020B0604020202020204" pitchFamily="34" charset="0"/>
              <a:buChar char="•"/>
            </a:pPr>
            <a:r>
              <a:rPr lang="en-US" sz="1600" i="1" dirty="0">
                <a:latin typeface="Arial" panose="020B0604020202020204" pitchFamily="34" charset="0"/>
                <a:ea typeface="Vollkorn" panose="00000500000000000000" pitchFamily="2" charset="0"/>
                <a:cs typeface="Arial" panose="020B0604020202020204" pitchFamily="34" charset="0"/>
              </a:rPr>
              <a:t>The Global NPO Coalition on FATF </a:t>
            </a:r>
            <a:r>
              <a:rPr lang="en-US" sz="1200" i="1" dirty="0">
                <a:latin typeface="Arial" panose="020B0604020202020204" pitchFamily="34" charset="0"/>
                <a:ea typeface="Vollkorn" panose="00000500000000000000" pitchFamily="2" charset="0"/>
                <a:cs typeface="Arial" panose="020B0604020202020204" pitchFamily="34" charset="0"/>
                <a:hlinkClick r:id="rId2" action="ppaction://hlinksldjump"/>
              </a:rPr>
              <a:t>[16]</a:t>
            </a:r>
            <a:endParaRPr lang="en-US" sz="1600" i="1" dirty="0">
              <a:latin typeface="Arial" panose="020B0604020202020204" pitchFamily="34" charset="0"/>
              <a:ea typeface="Vollkorn" panose="00000500000000000000" pitchFamily="2" charset="0"/>
              <a:cs typeface="Arial" panose="020B0604020202020204" pitchFamily="34" charset="0"/>
            </a:endParaRPr>
          </a:p>
          <a:p>
            <a:pPr marL="742950" lvl="1" indent="-285750">
              <a:lnSpc>
                <a:spcPct val="124000"/>
              </a:lnSpc>
              <a:buFont typeface="Arial" panose="020B0604020202020204" pitchFamily="34" charset="0"/>
              <a:buChar char="•"/>
            </a:pPr>
            <a:r>
              <a:rPr lang="en-US" sz="1600" i="1" dirty="0">
                <a:latin typeface="Arial" panose="020B0604020202020204" pitchFamily="34" charset="0"/>
                <a:ea typeface="Vollkorn" panose="00000500000000000000" pitchFamily="2" charset="0"/>
                <a:cs typeface="Arial" panose="020B0604020202020204" pitchFamily="34" charset="0"/>
              </a:rPr>
              <a:t>Global Expert Hub on AML/CTF (as of 2018, the Latin American Expert Hub members are from Argentina, Brazil, and Mexico)</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Academic centers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Financial institutions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Your donors</a:t>
            </a:r>
          </a:p>
        </p:txBody>
      </p:sp>
    </p:spTree>
    <p:extLst>
      <p:ext uri="{BB962C8B-B14F-4D97-AF65-F5344CB8AC3E}">
        <p14:creationId xmlns:p14="http://schemas.microsoft.com/office/powerpoint/2010/main" val="6158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500"/>
                                        <p:tgtEl>
                                          <p:spTgt spid="8">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fade">
                                      <p:cBhvr>
                                        <p:cTn id="29" dur="500"/>
                                        <p:tgtEl>
                                          <p:spTgt spid="8">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fade">
                                      <p:cBhvr>
                                        <p:cTn id="32" dur="500"/>
                                        <p:tgtEl>
                                          <p:spTgt spid="8">
                                            <p:txEl>
                                              <p:pRg st="3" end="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8">
                                            <p:txEl>
                                              <p:pRg st="5" end="5"/>
                                            </p:txEl>
                                          </p:spTgt>
                                        </p:tgtEl>
                                        <p:attrNameLst>
                                          <p:attrName>style.visibility</p:attrName>
                                        </p:attrNameLst>
                                      </p:cBhvr>
                                      <p:to>
                                        <p:strVal val="visible"/>
                                      </p:to>
                                    </p:set>
                                    <p:animEffect transition="in" filter="fade">
                                      <p:cBhvr>
                                        <p:cTn id="38" dur="500"/>
                                        <p:tgtEl>
                                          <p:spTgt spid="8">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animEffect transition="in" filter="fade">
                                      <p:cBhvr>
                                        <p:cTn id="41" dur="500"/>
                                        <p:tgtEl>
                                          <p:spTgt spid="8">
                                            <p:txEl>
                                              <p:pRg st="6" end="6"/>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fade">
                                      <p:cBhvr>
                                        <p:cTn id="44"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FFA454"/>
                </a:solidFill>
                <a:latin typeface="Arial" panose="020B0604020202020204" pitchFamily="34" charset="0"/>
                <a:ea typeface="Vollkorn" panose="00000500000000000000" pitchFamily="2" charset="0"/>
                <a:cs typeface="Arial" panose="020B0604020202020204" pitchFamily="34" charset="0"/>
              </a:rPr>
              <a:t>I. Before a country mutual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BCF049F-EA23-4007-A841-1E0F70ADF584}"/>
              </a:ext>
            </a:extLst>
          </p:cNvPr>
          <p:cNvSpPr txBox="1"/>
          <p:nvPr/>
        </p:nvSpPr>
        <p:spPr>
          <a:xfrm>
            <a:off x="133167" y="809588"/>
            <a:ext cx="8984202" cy="461665"/>
          </a:xfrm>
          <a:prstGeom prst="rect">
            <a:avLst/>
          </a:prstGeom>
          <a:noFill/>
        </p:spPr>
        <p:txBody>
          <a:bodyPr wrap="square" rtlCol="0">
            <a:spAutoFit/>
          </a:bodyPr>
          <a:lstStyle/>
          <a:p>
            <a:r>
              <a:rPr lang="en-US" sz="2400" b="1" dirty="0">
                <a:solidFill>
                  <a:srgbClr val="00ABAC"/>
                </a:solidFill>
                <a:latin typeface="Vollkorn" panose="00000500000000000000" pitchFamily="2" charset="0"/>
                <a:ea typeface="Vollkorn" panose="00000500000000000000" pitchFamily="2" charset="0"/>
              </a:rPr>
              <a:t>My country has performed an NPO sector risk assessment</a:t>
            </a:r>
            <a:endParaRPr lang="en-US" sz="2400" dirty="0">
              <a:solidFill>
                <a:srgbClr val="00ABAC"/>
              </a:solidFill>
            </a:endParaRPr>
          </a:p>
        </p:txBody>
      </p:sp>
      <p:sp>
        <p:nvSpPr>
          <p:cNvPr id="2" name="Rectangle 1">
            <a:extLst>
              <a:ext uri="{FF2B5EF4-FFF2-40B4-BE49-F238E27FC236}">
                <a16:creationId xmlns:a16="http://schemas.microsoft.com/office/drawing/2014/main" id="{51688904-3118-4844-BBA3-5E8B0752CC61}"/>
              </a:ext>
            </a:extLst>
          </p:cNvPr>
          <p:cNvSpPr/>
          <p:nvPr/>
        </p:nvSpPr>
        <p:spPr>
          <a:xfrm>
            <a:off x="159798" y="1381295"/>
            <a:ext cx="8966448" cy="561692"/>
          </a:xfrm>
          <a:prstGeom prst="rect">
            <a:avLst/>
          </a:prstGeom>
        </p:spPr>
        <p:txBody>
          <a:bodyPr wrap="square">
            <a:spAutoFit/>
          </a:bodyPr>
          <a:lstStyle/>
          <a:p>
            <a:r>
              <a:rPr lang="en-US" sz="2000" i="1" dirty="0">
                <a:latin typeface="Arial" panose="020B0604020202020204" pitchFamily="34" charset="0"/>
                <a:ea typeface="Vollkorn" panose="00000500000000000000" pitchFamily="2" charset="0"/>
                <a:cs typeface="Arial" panose="020B0604020202020204" pitchFamily="34" charset="0"/>
              </a:rPr>
              <a:t>Did the assessment comply with FATF standards as to process and outputs? </a:t>
            </a:r>
            <a:r>
              <a:rPr lang="en-US" sz="1050" dirty="0">
                <a:latin typeface="Arial" panose="020B0604020202020204" pitchFamily="34" charset="0"/>
                <a:ea typeface="Vollkorn" panose="00000500000000000000" pitchFamily="2" charset="0"/>
                <a:cs typeface="Arial" panose="020B0604020202020204" pitchFamily="34" charset="0"/>
                <a:hlinkClick r:id="" action="ppaction://noaction"/>
              </a:rPr>
              <a:t>[17]</a:t>
            </a:r>
            <a:endParaRPr lang="en-US"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BE2EEF2-76EE-485A-A920-1BD404B91401}"/>
              </a:ext>
            </a:extLst>
          </p:cNvPr>
          <p:cNvSpPr/>
          <p:nvPr/>
        </p:nvSpPr>
        <p:spPr>
          <a:xfrm>
            <a:off x="159798" y="2065157"/>
            <a:ext cx="8966448" cy="3493970"/>
          </a:xfrm>
          <a:prstGeom prst="rect">
            <a:avLst/>
          </a:prstGeom>
        </p:spPr>
        <p:txBody>
          <a:bodyPr wrap="square">
            <a:spAutoFit/>
          </a:bodyPr>
          <a:lstStyle/>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Were NPOs consulted?</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Does the assessment distinguish between NPOs according to evidence-based degree of risk, such as, for example:</a:t>
            </a:r>
          </a:p>
          <a:p>
            <a:pPr marL="742950" lvl="1"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Size, legal status, activities, donors, trans-border activities, fund transfers, payment methods, </a:t>
            </a:r>
            <a:r>
              <a:rPr lang="en-US" dirty="0" err="1">
                <a:latin typeface="Arial" panose="020B0604020202020204" pitchFamily="34" charset="0"/>
                <a:ea typeface="Vollkorn" panose="00000500000000000000" pitchFamily="2" charset="0"/>
                <a:cs typeface="Arial" panose="020B0604020202020204" pitchFamily="34" charset="0"/>
              </a:rPr>
              <a:t>etc</a:t>
            </a:r>
            <a:r>
              <a:rPr lang="en-US" dirty="0">
                <a:latin typeface="Arial" panose="020B0604020202020204" pitchFamily="34" charset="0"/>
                <a:ea typeface="Vollkorn" panose="00000500000000000000" pitchFamily="2" charset="0"/>
                <a:cs typeface="Arial" panose="020B0604020202020204" pitchFamily="34" charset="0"/>
              </a:rPr>
              <a:t>?</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Does the assessment identify an NPO subset at risk of terrorist financing abuse?</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Does the assessment review the adequacy of existing laws, regulations, and measures to mitigate risks for the identified NPO subset, and does it limit legitimate charitable work?</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Has it been updated periodically?</a:t>
            </a:r>
          </a:p>
        </p:txBody>
      </p:sp>
    </p:spTree>
    <p:extLst>
      <p:ext uri="{BB962C8B-B14F-4D97-AF65-F5344CB8AC3E}">
        <p14:creationId xmlns:p14="http://schemas.microsoft.com/office/powerpoint/2010/main" val="358545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A26D8B81-04A7-4952-BCB2-36EDE90B5A74}"/>
              </a:ext>
            </a:extLst>
          </p:cNvPr>
          <p:cNvSpPr>
            <a:spLocks noGrp="1"/>
          </p:cNvSpPr>
          <p:nvPr>
            <p:ph type="title"/>
          </p:nvPr>
        </p:nvSpPr>
        <p:spPr>
          <a:xfrm>
            <a:off x="134224" y="404548"/>
            <a:ext cx="9144000" cy="840846"/>
          </a:xfrm>
        </p:spPr>
        <p:txBody>
          <a:bodyPr>
            <a:noAutofit/>
          </a:bodyPr>
          <a:lstStyle/>
          <a:p>
            <a:r>
              <a:rPr lang="en-US" sz="2400" dirty="0"/>
              <a:t>What is the Financial Action Task Force (FATF), and what must countries do to comply with FATF standards pertaining to non-profit organizations (NPO’s)?</a:t>
            </a:r>
          </a:p>
        </p:txBody>
      </p:sp>
      <p:sp>
        <p:nvSpPr>
          <p:cNvPr id="9" name="Content Placeholder 1">
            <a:extLst>
              <a:ext uri="{FF2B5EF4-FFF2-40B4-BE49-F238E27FC236}">
                <a16:creationId xmlns:a16="http://schemas.microsoft.com/office/drawing/2014/main" id="{E2CEF1F5-4D72-4179-8738-D8632E5D9342}"/>
              </a:ext>
            </a:extLst>
          </p:cNvPr>
          <p:cNvSpPr>
            <a:spLocks noGrp="1"/>
          </p:cNvSpPr>
          <p:nvPr>
            <p:ph idx="1"/>
          </p:nvPr>
        </p:nvSpPr>
        <p:spPr>
          <a:xfrm>
            <a:off x="2208169" y="1859622"/>
            <a:ext cx="6462785" cy="3306535"/>
          </a:xfrm>
        </p:spPr>
        <p:txBody>
          <a:bodyPr>
            <a:normAutofit fontScale="70000" lnSpcReduction="20000"/>
          </a:bodyPr>
          <a:lstStyle/>
          <a:p>
            <a:pPr marL="0" indent="0">
              <a:lnSpc>
                <a:spcPct val="114000"/>
              </a:lnSpc>
              <a:spcBef>
                <a:spcPts val="0"/>
              </a:spcBef>
              <a:buNone/>
            </a:pPr>
            <a:r>
              <a:rPr lang="en-US" sz="3100" dirty="0">
                <a:latin typeface="Arial" panose="020B0604020202020204" pitchFamily="34" charset="0"/>
                <a:ea typeface="Vollkorn" panose="00000500000000000000" pitchFamily="2" charset="0"/>
                <a:cs typeface="Arial" panose="020B0604020202020204" pitchFamily="34" charset="0"/>
              </a:rPr>
              <a:t>FATF is an inter-governmental organization whose goals are to create standards and promote the effective enforcement of legal, regulatory, and operational measures against money laundering and terrorist financing (AML/CFT). FATF has issued 40 recommendations to its affiliate countries. Recommendation 8 pertains to NPOs.</a:t>
            </a:r>
            <a:br>
              <a:rPr lang="en-US" sz="3100" dirty="0">
                <a:latin typeface="Arial" panose="020B0604020202020204" pitchFamily="34" charset="0"/>
                <a:ea typeface="Vollkorn" panose="00000500000000000000" pitchFamily="2" charset="0"/>
                <a:cs typeface="Arial" panose="020B0604020202020204" pitchFamily="34" charset="0"/>
              </a:rPr>
            </a:br>
            <a:br>
              <a:rPr lang="en-US" sz="3100" dirty="0">
                <a:latin typeface="Arial" panose="020B0604020202020204" pitchFamily="34" charset="0"/>
                <a:ea typeface="Vollkorn" panose="00000500000000000000" pitchFamily="2" charset="0"/>
                <a:cs typeface="Arial" panose="020B0604020202020204" pitchFamily="34" charset="0"/>
              </a:rPr>
            </a:br>
            <a:r>
              <a:rPr lang="en-US" sz="3100" dirty="0">
                <a:solidFill>
                  <a:schemeClr val="accent1"/>
                </a:solidFill>
                <a:latin typeface="Arial" panose="020B0604020202020204" pitchFamily="34" charset="0"/>
                <a:ea typeface="Vollkorn" panose="00000500000000000000" pitchFamily="2" charset="0"/>
                <a:cs typeface="Arial" panose="020B0604020202020204" pitchFamily="34" charset="0"/>
                <a:hlinkClick r:id="rId2"/>
              </a:rPr>
              <a:t>GAFILAT is the FATF’s network in the Americas</a:t>
            </a:r>
            <a:r>
              <a:rPr lang="es-ES" sz="3100" dirty="0">
                <a:latin typeface="Arial" panose="020B0604020202020204" pitchFamily="34" charset="0"/>
                <a:ea typeface="Vollkorn" panose="00000500000000000000" pitchFamily="2" charset="0"/>
                <a:cs typeface="Arial" panose="020B0604020202020204" pitchFamily="34" charset="0"/>
              </a:rPr>
              <a:t>.</a:t>
            </a:r>
            <a:endParaRPr lang="es-PY" sz="3100" dirty="0">
              <a:latin typeface="Arial" panose="020B0604020202020204" pitchFamily="34" charset="0"/>
              <a:ea typeface="Vollkorn" panose="00000500000000000000" pitchFamily="2" charset="0"/>
              <a:cs typeface="Arial" panose="020B0604020202020204" pitchFamily="34" charset="0"/>
            </a:endParaRPr>
          </a:p>
          <a:p>
            <a:pPr marL="0" indent="0">
              <a:lnSpc>
                <a:spcPct val="114000"/>
              </a:lnSpc>
              <a:buNone/>
            </a:pPr>
            <a:endParaRPr lang="en-US" dirty="0">
              <a:latin typeface="Vollkorn" panose="00000500000000000000" pitchFamily="2" charset="0"/>
              <a:ea typeface="Vollkorn" panose="00000500000000000000" pitchFamily="2" charset="0"/>
            </a:endParaRPr>
          </a:p>
        </p:txBody>
      </p:sp>
      <p:pic>
        <p:nvPicPr>
          <p:cNvPr id="10" name="Picture 9">
            <a:extLst>
              <a:ext uri="{FF2B5EF4-FFF2-40B4-BE49-F238E27FC236}">
                <a16:creationId xmlns:a16="http://schemas.microsoft.com/office/drawing/2014/main" id="{F6CAE8D7-8035-4ED0-9E46-BEE7661A9806}"/>
              </a:ext>
            </a:extLst>
          </p:cNvPr>
          <p:cNvPicPr>
            <a:picLocks noChangeAspect="1"/>
          </p:cNvPicPr>
          <p:nvPr/>
        </p:nvPicPr>
        <p:blipFill rotWithShape="1">
          <a:blip r:embed="rId3"/>
          <a:srcRect l="24409" r="24635"/>
          <a:stretch/>
        </p:blipFill>
        <p:spPr>
          <a:xfrm>
            <a:off x="310394" y="1935272"/>
            <a:ext cx="1744858" cy="2439348"/>
          </a:xfrm>
          <a:prstGeom prst="rect">
            <a:avLst/>
          </a:prstGeom>
        </p:spPr>
      </p:pic>
    </p:spTree>
    <p:extLst>
      <p:ext uri="{BB962C8B-B14F-4D97-AF65-F5344CB8AC3E}">
        <p14:creationId xmlns:p14="http://schemas.microsoft.com/office/powerpoint/2010/main" val="103031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D759C4C-9ED3-46AD-8BF5-D43C23EE283C}"/>
              </a:ext>
            </a:extLst>
          </p:cNvPr>
          <p:cNvSpPr/>
          <p:nvPr/>
        </p:nvSpPr>
        <p:spPr>
          <a:xfrm>
            <a:off x="159798" y="1157542"/>
            <a:ext cx="8984202" cy="3150478"/>
          </a:xfrm>
          <a:prstGeom prst="rect">
            <a:avLst/>
          </a:prstGeom>
        </p:spPr>
        <p:txBody>
          <a:bodyPr wrap="square">
            <a:spAutoFit/>
          </a:bodyPr>
          <a:lstStyle/>
          <a:p>
            <a:pPr>
              <a:lnSpc>
                <a:spcPct val="124000"/>
              </a:lnSpc>
            </a:pPr>
            <a:r>
              <a:rPr lang="en-US" b="1" dirty="0">
                <a:latin typeface="Arial" panose="020B0604020202020204" pitchFamily="34" charset="0"/>
                <a:ea typeface="Vollkorn" panose="00000500000000000000" pitchFamily="2" charset="0"/>
                <a:cs typeface="Arial" panose="020B0604020202020204" pitchFamily="34" charset="0"/>
              </a:rPr>
              <a:t>FATF/GAFILAT evaluators work in five stages:</a:t>
            </a:r>
          </a:p>
          <a:p>
            <a:pPr>
              <a:lnSpc>
                <a:spcPct val="124000"/>
              </a:lnSpc>
            </a:pPr>
            <a:endParaRPr lang="en-US"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24000"/>
              </a:lnSpc>
              <a:spcBef>
                <a:spcPts val="0"/>
              </a:spcBef>
              <a:buFont typeface="+mj-lt"/>
              <a:buAutoNum type="arabicPeriod"/>
            </a:pPr>
            <a:r>
              <a:rPr lang="en-US" dirty="0">
                <a:latin typeface="Arial" panose="020B0604020202020204" pitchFamily="34" charset="0"/>
                <a:ea typeface="Vollkorn" panose="00000500000000000000" pitchFamily="2" charset="0"/>
                <a:cs typeface="Arial" panose="020B0604020202020204" pitchFamily="34" charset="0"/>
              </a:rPr>
              <a:t>Technical review of AML/CFT laws and measures</a:t>
            </a:r>
          </a:p>
          <a:p>
            <a:pPr marL="342900" indent="-342900">
              <a:lnSpc>
                <a:spcPct val="124000"/>
              </a:lnSpc>
              <a:spcBef>
                <a:spcPts val="0"/>
              </a:spcBef>
              <a:buFont typeface="+mj-lt"/>
              <a:buAutoNum type="arabicPeriod"/>
            </a:pPr>
            <a:r>
              <a:rPr lang="en-US" dirty="0">
                <a:latin typeface="Arial" panose="020B0604020202020204" pitchFamily="34" charset="0"/>
                <a:ea typeface="Vollkorn" panose="00000500000000000000" pitchFamily="2" charset="0"/>
                <a:cs typeface="Arial" panose="020B0604020202020204" pitchFamily="34" charset="0"/>
              </a:rPr>
              <a:t>Preparation of a Note identifying key issues to investigate during the country visit</a:t>
            </a:r>
          </a:p>
          <a:p>
            <a:pPr marL="342900" indent="-342900">
              <a:lnSpc>
                <a:spcPct val="124000"/>
              </a:lnSpc>
              <a:spcBef>
                <a:spcPts val="0"/>
              </a:spcBef>
              <a:buFont typeface="+mj-lt"/>
              <a:buAutoNum type="arabicPeriod"/>
            </a:pPr>
            <a:r>
              <a:rPr lang="en-US" dirty="0">
                <a:latin typeface="Arial" panose="020B0604020202020204" pitchFamily="34" charset="0"/>
                <a:ea typeface="Vollkorn" panose="00000500000000000000" pitchFamily="2" charset="0"/>
                <a:cs typeface="Arial" panose="020B0604020202020204" pitchFamily="34" charset="0"/>
              </a:rPr>
              <a:t>A country visit by a team of five or six experts for ten working days to perform the evaluation</a:t>
            </a:r>
          </a:p>
          <a:p>
            <a:pPr marL="342900" indent="-342900">
              <a:lnSpc>
                <a:spcPct val="124000"/>
              </a:lnSpc>
              <a:spcBef>
                <a:spcPts val="0"/>
              </a:spcBef>
              <a:buFont typeface="+mj-lt"/>
              <a:buAutoNum type="arabicPeriod"/>
            </a:pPr>
            <a:r>
              <a:rPr lang="en-US" dirty="0">
                <a:latin typeface="Arial" panose="020B0604020202020204" pitchFamily="34" charset="0"/>
                <a:ea typeface="Vollkorn" panose="00000500000000000000" pitchFamily="2" charset="0"/>
                <a:cs typeface="Arial" panose="020B0604020202020204" pitchFamily="34" charset="0"/>
              </a:rPr>
              <a:t>Issuance of a provisional report that deals with technical compliance, effectiveness, and comments</a:t>
            </a:r>
          </a:p>
          <a:p>
            <a:pPr marL="342900" indent="-342900">
              <a:lnSpc>
                <a:spcPct val="124000"/>
              </a:lnSpc>
              <a:spcBef>
                <a:spcPts val="0"/>
              </a:spcBef>
              <a:buFont typeface="+mj-lt"/>
              <a:buAutoNum type="arabicPeriod"/>
            </a:pPr>
            <a:r>
              <a:rPr lang="en-US" dirty="0">
                <a:latin typeface="Arial" panose="020B0604020202020204" pitchFamily="34" charset="0"/>
                <a:ea typeface="Vollkorn" panose="00000500000000000000" pitchFamily="2" charset="0"/>
                <a:cs typeface="Arial" panose="020B0604020202020204" pitchFamily="34" charset="0"/>
              </a:rPr>
              <a:t>Submission of a final report to FATF for approval and publication </a:t>
            </a:r>
            <a:r>
              <a:rPr lang="en-US" dirty="0">
                <a:latin typeface="Arial" panose="020B0604020202020204" pitchFamily="34" charset="0"/>
                <a:ea typeface="Vollkorn" panose="00000500000000000000" pitchFamily="2" charset="0"/>
                <a:cs typeface="Arial" panose="020B0604020202020204" pitchFamily="34" charset="0"/>
                <a:hlinkClick r:id="" action="ppaction://noaction"/>
              </a:rPr>
              <a:t>[18]</a:t>
            </a:r>
            <a:endParaRPr lang="en-US" dirty="0">
              <a:latin typeface="Arial" panose="020B0604020202020204" pitchFamily="34" charset="0"/>
              <a:ea typeface="Vollkorn" panose="00000500000000000000" pitchFamily="2" charset="0"/>
              <a:cs typeface="Arial" panose="020B0604020202020204" pitchFamily="34" charset="0"/>
            </a:endParaRPr>
          </a:p>
        </p:txBody>
      </p:sp>
    </p:spTree>
    <p:extLst>
      <p:ext uri="{BB962C8B-B14F-4D97-AF65-F5344CB8AC3E}">
        <p14:creationId xmlns:p14="http://schemas.microsoft.com/office/powerpoint/2010/main" val="98106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1409" y="805108"/>
            <a:ext cx="9055224" cy="646331"/>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FATF’s Evaluation if my government shows no interest in NPO sector involvement?</a:t>
            </a:r>
            <a:r>
              <a:rPr lang="es-PY" sz="1400" dirty="0">
                <a:solidFill>
                  <a:srgbClr val="00ABAC"/>
                </a:solidFill>
                <a:latin typeface="Arial" panose="020B0604020202020204" pitchFamily="34" charset="0"/>
                <a:ea typeface="Vollkorn" panose="00000500000000000000" pitchFamily="2" charset="0"/>
                <a:cs typeface="Arial" panose="020B0604020202020204" pitchFamily="34" charset="0"/>
                <a:hlinkClick r:id="" action="ppaction://noaction"/>
              </a:rPr>
              <a:t>[19]</a:t>
            </a:r>
            <a:endParaRPr lang="en-US"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0185B42-4386-47F7-937A-12492B374F56}"/>
              </a:ext>
            </a:extLst>
          </p:cNvPr>
          <p:cNvSpPr/>
          <p:nvPr/>
        </p:nvSpPr>
        <p:spPr>
          <a:xfrm>
            <a:off x="151409" y="1612791"/>
            <a:ext cx="8984202" cy="584775"/>
          </a:xfrm>
          <a:prstGeom prst="rect">
            <a:avLst/>
          </a:prstGeom>
        </p:spPr>
        <p:txBody>
          <a:bodyPr wrap="square">
            <a:spAutoFit/>
          </a:bodyPr>
          <a:lstStyle/>
          <a:p>
            <a:r>
              <a:rPr lang="en-US" sz="1600" dirty="0">
                <a:latin typeface="Arial" panose="020B0604020202020204" pitchFamily="34" charset="0"/>
                <a:ea typeface="Vollkorn" panose="00000500000000000000" pitchFamily="2" charset="0"/>
                <a:cs typeface="Arial" panose="020B0604020202020204" pitchFamily="34" charset="0"/>
              </a:rPr>
              <a:t>Your advocacy strategy must focus on providing evaluators with relevant information collected by NPOs, using FATF’s standards and terms. </a:t>
            </a:r>
            <a:r>
              <a:rPr lang="es-PY" sz="1600" dirty="0">
                <a:latin typeface="Arial" panose="020B0604020202020204" pitchFamily="34" charset="0"/>
                <a:ea typeface="Vollkorn" panose="00000500000000000000" pitchFamily="2" charset="0"/>
                <a:cs typeface="Arial" panose="020B0604020202020204" pitchFamily="34" charset="0"/>
                <a:hlinkClick r:id="" action="ppaction://noaction"/>
              </a:rPr>
              <a:t>[20].</a:t>
            </a:r>
            <a:endParaRPr lang="en-US" sz="1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6A21FCF-0951-48EB-AC51-925B96879BC8}"/>
              </a:ext>
            </a:extLst>
          </p:cNvPr>
          <p:cNvSpPr/>
          <p:nvPr/>
        </p:nvSpPr>
        <p:spPr>
          <a:xfrm>
            <a:off x="151409" y="2403719"/>
            <a:ext cx="8966448" cy="3271921"/>
          </a:xfrm>
          <a:prstGeom prst="rect">
            <a:avLst/>
          </a:prstGeom>
        </p:spPr>
        <p:txBody>
          <a:bodyPr wrap="square">
            <a:spAutoFit/>
          </a:bodyPr>
          <a:lstStyle/>
          <a:p>
            <a:pPr>
              <a:lnSpc>
                <a:spcPct val="124000"/>
              </a:lnSpc>
            </a:pPr>
            <a:r>
              <a:rPr lang="en-US" sz="1400" b="1" i="1" dirty="0">
                <a:latin typeface="Arial" panose="020B0604020202020204" pitchFamily="34" charset="0"/>
                <a:ea typeface="Vollkorn" panose="00000500000000000000" pitchFamily="2" charset="0"/>
                <a:cs typeface="Arial" panose="020B0604020202020204" pitchFamily="34" charset="0"/>
              </a:rPr>
              <a:t>Before the country visit:</a:t>
            </a:r>
          </a:p>
          <a:p>
            <a:pPr marL="285750"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Determine who can lead data collection and analysis;</a:t>
            </a:r>
          </a:p>
          <a:p>
            <a:pPr marL="285750"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Write a short note summarizing the sector’s analysis on:</a:t>
            </a:r>
          </a:p>
          <a:p>
            <a:pPr marL="742950" lvl="1"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Risk assessments, or failure to perform risk assessments;</a:t>
            </a:r>
          </a:p>
          <a:p>
            <a:pPr marL="742950" lvl="1"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Whether laws and other measures are proportionate and whether they curtail the legitimate work done by NPOs;</a:t>
            </a:r>
          </a:p>
          <a:p>
            <a:pPr marL="742950" lvl="1"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The government’s record of outreach to NPOs with regard to regulations, assessments, and FATF procedures;</a:t>
            </a:r>
          </a:p>
          <a:p>
            <a:pPr marL="742950" lvl="1"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NPO oversight based on assessed risk;</a:t>
            </a:r>
          </a:p>
          <a:p>
            <a:pPr marL="742950" lvl="1"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Among other country obligations.</a:t>
            </a:r>
          </a:p>
          <a:p>
            <a:pPr marL="285750" indent="-285750">
              <a:lnSpc>
                <a:spcPct val="124000"/>
              </a:lnSpc>
              <a:buFont typeface="Arial" panose="020B0604020202020204" pitchFamily="34" charset="0"/>
              <a:buChar char="•"/>
            </a:pPr>
            <a:r>
              <a:rPr lang="en-US" sz="1400" dirty="0">
                <a:latin typeface="Arial" panose="020B0604020202020204" pitchFamily="34" charset="0"/>
                <a:ea typeface="Vollkorn" panose="00000500000000000000" pitchFamily="2" charset="0"/>
                <a:cs typeface="Arial" panose="020B0604020202020204" pitchFamily="34" charset="0"/>
              </a:rPr>
              <a:t>Deliver the note to the FATF/GAFILAT Secretariat, preferably six months before the country visit.  The sector’s note will be shared with Evaluators and with the government; consider publicizing it widely.</a:t>
            </a:r>
          </a:p>
        </p:txBody>
      </p:sp>
    </p:spTree>
    <p:extLst>
      <p:ext uri="{BB962C8B-B14F-4D97-AF65-F5344CB8AC3E}">
        <p14:creationId xmlns:p14="http://schemas.microsoft.com/office/powerpoint/2010/main" val="318450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15410" y="840412"/>
            <a:ext cx="9055224" cy="646331"/>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FATF’s Evaluation if my government shows no interest in NPO sector involvement?</a:t>
            </a:r>
            <a:endParaRPr lang="en-US"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0185B42-4386-47F7-937A-12492B374F56}"/>
              </a:ext>
            </a:extLst>
          </p:cNvPr>
          <p:cNvSpPr/>
          <p:nvPr/>
        </p:nvSpPr>
        <p:spPr>
          <a:xfrm>
            <a:off x="71022" y="1613598"/>
            <a:ext cx="8984202" cy="584775"/>
          </a:xfrm>
          <a:prstGeom prst="rect">
            <a:avLst/>
          </a:prstGeom>
        </p:spPr>
        <p:txBody>
          <a:bodyPr wrap="square">
            <a:spAutoFit/>
          </a:bodyPr>
          <a:lstStyle/>
          <a:p>
            <a:r>
              <a:rPr lang="en-US" sz="1600" dirty="0">
                <a:latin typeface="Arial" panose="020B0604020202020204" pitchFamily="34" charset="0"/>
                <a:ea typeface="Vollkorn" panose="00000500000000000000" pitchFamily="2" charset="0"/>
                <a:cs typeface="Arial" panose="020B0604020202020204" pitchFamily="34" charset="0"/>
              </a:rPr>
              <a:t>Your advocacy strategy must focus on providing relevant information to Evaluators, who are not obligated to meet with any NPOs.</a:t>
            </a:r>
          </a:p>
        </p:txBody>
      </p:sp>
      <p:sp>
        <p:nvSpPr>
          <p:cNvPr id="5" name="Rectangle 4">
            <a:extLst>
              <a:ext uri="{FF2B5EF4-FFF2-40B4-BE49-F238E27FC236}">
                <a16:creationId xmlns:a16="http://schemas.microsoft.com/office/drawing/2014/main" id="{36A21FCF-0951-48EB-AC51-925B96879BC8}"/>
              </a:ext>
            </a:extLst>
          </p:cNvPr>
          <p:cNvSpPr/>
          <p:nvPr/>
        </p:nvSpPr>
        <p:spPr>
          <a:xfrm>
            <a:off x="151409" y="2422984"/>
            <a:ext cx="8966448" cy="3116109"/>
          </a:xfrm>
          <a:prstGeom prst="rect">
            <a:avLst/>
          </a:prstGeom>
        </p:spPr>
        <p:txBody>
          <a:bodyPr wrap="square">
            <a:spAutoFit/>
          </a:bodyPr>
          <a:lstStyle/>
          <a:p>
            <a:pPr>
              <a:lnSpc>
                <a:spcPct val="124000"/>
              </a:lnSpc>
            </a:pPr>
            <a:r>
              <a:rPr lang="en-US" sz="1600" b="1" i="1" dirty="0">
                <a:latin typeface="Arial" panose="020B0604020202020204" pitchFamily="34" charset="0"/>
                <a:ea typeface="Vollkorn" panose="00000500000000000000" pitchFamily="2" charset="0"/>
                <a:cs typeface="Arial" panose="020B0604020202020204" pitchFamily="34" charset="0"/>
              </a:rPr>
              <a:t>During the country visit:</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Request a meeting with the Evaluators; send a copy of the request to the Ministry of Finance;</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Because your request may not be granted, provide training on FATF standards and findings about the NPO sector to organizations representing networks of NPOs, since they are most likely to be interviewed by the Evaluators;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Present a summary of the NPO sector’s findings;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Request a channel for communicating with Evaluators during and after their visit to your country; and</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Show the government, Evaluators, and the nation at large that the sector is serious and prepared with regard to AML/CFT issues and FATF procedures.</a:t>
            </a:r>
          </a:p>
        </p:txBody>
      </p:sp>
    </p:spTree>
    <p:extLst>
      <p:ext uri="{BB962C8B-B14F-4D97-AF65-F5344CB8AC3E}">
        <p14:creationId xmlns:p14="http://schemas.microsoft.com/office/powerpoint/2010/main" val="280609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9798" y="861412"/>
            <a:ext cx="8966448" cy="646331"/>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information do Evaluators want to receive from NPOs when conducting interviews in a country?</a:t>
            </a:r>
            <a:endParaRPr lang="en-US" dirty="0">
              <a:solidFill>
                <a:srgbClr val="00ABAC"/>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6A21FCF-0951-48EB-AC51-925B96879BC8}"/>
              </a:ext>
            </a:extLst>
          </p:cNvPr>
          <p:cNvSpPr/>
          <p:nvPr/>
        </p:nvSpPr>
        <p:spPr>
          <a:xfrm>
            <a:off x="159798" y="1669609"/>
            <a:ext cx="8966448" cy="3726789"/>
          </a:xfrm>
          <a:prstGeom prst="rect">
            <a:avLst/>
          </a:prstGeom>
        </p:spPr>
        <p:txBody>
          <a:bodyPr wrap="square">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Example of questions NPOs were asked during recent country evaluations: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How are NPOs vulnerable to terrorist financing?</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Have you taken any measures to mitigate those vulnerabilities?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Has the government provided NPOs with information or advice with regard to terrorist financing?</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Were NPOs asked to get involved in either the country or the NPO sector risk assessments? </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How do AML/CTF measures affect the NPO registration process?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Have any registered NPOs been subjected to inspections?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How has the country approached terrorist financing with regard to the NPO sector?</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To what extent have measures taken and penalties imposed on NPOs been proportionate?</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Do NPOs agree with determinations made during risk assessments?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How could your country’s policies improve with regard to NPOs and terrorist financing?</a:t>
            </a:r>
          </a:p>
        </p:txBody>
      </p:sp>
    </p:spTree>
    <p:extLst>
      <p:ext uri="{BB962C8B-B14F-4D97-AF65-F5344CB8AC3E}">
        <p14:creationId xmlns:p14="http://schemas.microsoft.com/office/powerpoint/2010/main" val="185386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500"/>
                                        <p:tgtEl>
                                          <p:spTgt spid="5">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fade">
                                      <p:cBhvr>
                                        <p:cTn id="39" dur="500"/>
                                        <p:tgtEl>
                                          <p:spTgt spid="5">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9798" y="760259"/>
            <a:ext cx="8984202" cy="707886"/>
          </a:xfrm>
          <a:prstGeom prst="rect">
            <a:avLst/>
          </a:prstGeom>
        </p:spPr>
        <p:txBody>
          <a:bodyPr wrap="square">
            <a:spAutoFit/>
          </a:bodyPr>
          <a:lstStyle/>
          <a:p>
            <a:r>
              <a:rPr lang="en-US" sz="2000"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 Evaluations if my government is open to collaborating with the NPO sector?</a:t>
            </a:r>
            <a:endParaRPr lang="en-US" sz="2000"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BD6067C-8D74-42BF-8BDD-CEA9CBCE0963}"/>
              </a:ext>
            </a:extLst>
          </p:cNvPr>
          <p:cNvSpPr/>
          <p:nvPr/>
        </p:nvSpPr>
        <p:spPr>
          <a:xfrm>
            <a:off x="159798" y="1585163"/>
            <a:ext cx="8984202" cy="584775"/>
          </a:xfrm>
          <a:prstGeom prst="rect">
            <a:avLst/>
          </a:prstGeom>
        </p:spPr>
        <p:txBody>
          <a:bodyPr wrap="square">
            <a:spAutoFit/>
          </a:bodyPr>
          <a:lstStyle/>
          <a:p>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Your advocacy strategy must focus on increasing and deepening collaboration with the government and your interactions with FATF evaluators </a:t>
            </a:r>
            <a:r>
              <a:rPr lang="en-US" sz="1200" dirty="0">
                <a:solidFill>
                  <a:prstClr val="black"/>
                </a:solidFill>
                <a:latin typeface="Arial" panose="020B0604020202020204" pitchFamily="34" charset="0"/>
                <a:ea typeface="Vollkorn" panose="00000500000000000000" pitchFamily="2" charset="0"/>
                <a:cs typeface="Arial" panose="020B0604020202020204" pitchFamily="34" charset="0"/>
                <a:hlinkClick r:id="" action="ppaction://noaction"/>
              </a:rPr>
              <a:t>[21].</a:t>
            </a:r>
            <a:endParaRPr lang="en-US" sz="16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2D3DA47-FABE-4018-8B2F-F7D63CFCEC07}"/>
              </a:ext>
            </a:extLst>
          </p:cNvPr>
          <p:cNvSpPr/>
          <p:nvPr/>
        </p:nvSpPr>
        <p:spPr>
          <a:xfrm>
            <a:off x="159798" y="2286956"/>
            <a:ext cx="8917497" cy="3437479"/>
          </a:xfrm>
          <a:prstGeom prst="rect">
            <a:avLst/>
          </a:prstGeom>
        </p:spPr>
        <p:txBody>
          <a:bodyPr wrap="square">
            <a:spAutoFit/>
          </a:bodyPr>
          <a:lstStyle/>
          <a:p>
            <a:pPr>
              <a:lnSpc>
                <a:spcPct val="114000"/>
              </a:lnSpc>
            </a:pPr>
            <a:r>
              <a:rPr lang="en-US" sz="1600" b="1" i="1" dirty="0">
                <a:latin typeface="Arial" panose="020B0604020202020204" pitchFamily="34" charset="0"/>
                <a:ea typeface="Vollkorn" panose="00000500000000000000" pitchFamily="2" charset="0"/>
                <a:cs typeface="Arial" panose="020B0604020202020204" pitchFamily="34" charset="0"/>
              </a:rPr>
              <a:t>Before the country visit:</a:t>
            </a:r>
          </a:p>
          <a:p>
            <a:pPr>
              <a:lnSpc>
                <a:spcPct val="114000"/>
              </a:lnSpc>
            </a:pPr>
            <a:endParaRPr lang="en-US" sz="1600" b="1" dirty="0">
              <a:latin typeface="Arial" panose="020B0604020202020204" pitchFamily="34" charset="0"/>
              <a:ea typeface="Vollkorn" panose="00000500000000000000" pitchFamily="2" charset="0"/>
              <a:cs typeface="Arial" panose="020B0604020202020204" pitchFamily="34" charset="0"/>
            </a:endParaRPr>
          </a:p>
          <a:p>
            <a:pPr>
              <a:lnSpc>
                <a:spcPct val="114000"/>
              </a:lnSpc>
            </a:pPr>
            <a:r>
              <a:rPr lang="en-US" sz="1600" b="1" dirty="0">
                <a:latin typeface="Arial" panose="020B0604020202020204" pitchFamily="34" charset="0"/>
                <a:ea typeface="Vollkorn" panose="00000500000000000000" pitchFamily="2" charset="0"/>
                <a:cs typeface="Arial" panose="020B0604020202020204" pitchFamily="34" charset="0"/>
              </a:rPr>
              <a:t>Determine:</a:t>
            </a:r>
          </a:p>
          <a:p>
            <a:pPr marL="285750" indent="-285750">
              <a:lnSpc>
                <a:spcPct val="11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What information you already have and who can lead the collection and analysis of any missing data;</a:t>
            </a:r>
          </a:p>
          <a:p>
            <a:pPr marL="285750" indent="-285750">
              <a:lnSpc>
                <a:spcPct val="11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How you can show the government that the NPO sector would be useful for a successful evaluation; for example, by providing data or facilitating their outreach to the NPO sector; and</a:t>
            </a:r>
          </a:p>
          <a:p>
            <a:pPr marL="285750" indent="-285750">
              <a:lnSpc>
                <a:spcPct val="11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What the NPO sector will request from the government in recognition of its collaboration; for example, regulation amendments, facilitation of sessions with Evaluators, etc.</a:t>
            </a:r>
          </a:p>
          <a:p>
            <a:pPr>
              <a:lnSpc>
                <a:spcPct val="114000"/>
              </a:lnSpc>
            </a:pPr>
            <a:endParaRPr lang="en-US" sz="1600" dirty="0">
              <a:latin typeface="Arial" panose="020B0604020202020204" pitchFamily="34" charset="0"/>
              <a:ea typeface="Vollkorn" panose="00000500000000000000" pitchFamily="2" charset="0"/>
              <a:cs typeface="Arial" panose="020B0604020202020204" pitchFamily="34" charset="0"/>
            </a:endParaRPr>
          </a:p>
          <a:p>
            <a:pPr>
              <a:lnSpc>
                <a:spcPct val="114000"/>
              </a:lnSpc>
            </a:pPr>
            <a:r>
              <a:rPr lang="en-US" sz="1600" dirty="0">
                <a:latin typeface="Arial" panose="020B0604020202020204" pitchFamily="34" charset="0"/>
                <a:ea typeface="Vollkorn" panose="00000500000000000000" pitchFamily="2" charset="0"/>
                <a:cs typeface="Arial" panose="020B0604020202020204" pitchFamily="34" charset="0"/>
              </a:rPr>
              <a:t>Write a short summary of this analysis and deliver it to both the government and FATF, preferably six months before the date of the country visit.</a:t>
            </a:r>
          </a:p>
        </p:txBody>
      </p:sp>
    </p:spTree>
    <p:extLst>
      <p:ext uri="{BB962C8B-B14F-4D97-AF65-F5344CB8AC3E}">
        <p14:creationId xmlns:p14="http://schemas.microsoft.com/office/powerpoint/2010/main" val="349174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500"/>
                                        <p:tgtEl>
                                          <p:spTgt spid="4">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9798" y="799987"/>
            <a:ext cx="8984202" cy="707886"/>
          </a:xfrm>
          <a:prstGeom prst="rect">
            <a:avLst/>
          </a:prstGeom>
        </p:spPr>
        <p:txBody>
          <a:bodyPr wrap="square">
            <a:spAutoFit/>
          </a:bodyPr>
          <a:lstStyle/>
          <a:p>
            <a:r>
              <a:rPr lang="en-US" sz="2000"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 Evaluations if my government is open to collaborating with the NPO sector?</a:t>
            </a:r>
            <a:endParaRPr lang="en-US" sz="2000"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BD6067C-8D74-42BF-8BDD-CEA9CBCE0963}"/>
              </a:ext>
            </a:extLst>
          </p:cNvPr>
          <p:cNvSpPr/>
          <p:nvPr/>
        </p:nvSpPr>
        <p:spPr>
          <a:xfrm>
            <a:off x="159798" y="1685475"/>
            <a:ext cx="8984202" cy="646331"/>
          </a:xfrm>
          <a:prstGeom prst="rect">
            <a:avLst/>
          </a:prstGeom>
        </p:spPr>
        <p:txBody>
          <a:bodyPr wrap="square">
            <a:spAutoFit/>
          </a:bodyPr>
          <a:lstStyle/>
          <a:p>
            <a:r>
              <a:rPr lang="en-US" dirty="0">
                <a:solidFill>
                  <a:prstClr val="black"/>
                </a:solidFill>
                <a:latin typeface="Arial" panose="020B0604020202020204" pitchFamily="34" charset="0"/>
                <a:ea typeface="Vollkorn" panose="00000500000000000000" pitchFamily="2" charset="0"/>
                <a:cs typeface="Arial" panose="020B0604020202020204" pitchFamily="34" charset="0"/>
              </a:rPr>
              <a:t>Your advocacy strategy must focus on increasing and deepening collaboration with the government and your interactions with FATF evaluators.</a:t>
            </a:r>
          </a:p>
        </p:txBody>
      </p:sp>
      <p:sp>
        <p:nvSpPr>
          <p:cNvPr id="4" name="Rectangle 3">
            <a:extLst>
              <a:ext uri="{FF2B5EF4-FFF2-40B4-BE49-F238E27FC236}">
                <a16:creationId xmlns:a16="http://schemas.microsoft.com/office/drawing/2014/main" id="{92D3DA47-FABE-4018-8B2F-F7D63CFCEC07}"/>
              </a:ext>
            </a:extLst>
          </p:cNvPr>
          <p:cNvSpPr/>
          <p:nvPr/>
        </p:nvSpPr>
        <p:spPr>
          <a:xfrm>
            <a:off x="159798" y="2432247"/>
            <a:ext cx="8917497" cy="3150478"/>
          </a:xfrm>
          <a:prstGeom prst="rect">
            <a:avLst/>
          </a:prstGeom>
        </p:spPr>
        <p:txBody>
          <a:bodyPr wrap="square">
            <a:spAutoFit/>
          </a:bodyPr>
          <a:lstStyle/>
          <a:p>
            <a:pPr>
              <a:lnSpc>
                <a:spcPct val="124000"/>
              </a:lnSpc>
            </a:pPr>
            <a:r>
              <a:rPr lang="en-US" b="1" i="1" dirty="0">
                <a:latin typeface="Arial" panose="020B0604020202020204" pitchFamily="34" charset="0"/>
                <a:ea typeface="Vollkorn" panose="00000500000000000000" pitchFamily="2" charset="0"/>
                <a:cs typeface="Arial" panose="020B0604020202020204" pitchFamily="34" charset="0"/>
              </a:rPr>
              <a:t>During the country visit:</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Strive to maximize the participation of NPO sector representatives in as many FATF procedures in the country as possible;</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Submit a written request for a meeting with Evaluators to share findings about the sector, copying the government;</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Request a channel of communications with Evaluators during and after their visit to your country; and</a:t>
            </a:r>
          </a:p>
          <a:p>
            <a:pPr marL="285750" indent="-285750">
              <a:lnSpc>
                <a:spcPct val="12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Show the government, Evaluators, and the nation at large, that the sector is serious and prepared with regard to AML/CFT issues and FATF procedures.</a:t>
            </a:r>
          </a:p>
        </p:txBody>
      </p:sp>
    </p:spTree>
    <p:extLst>
      <p:ext uri="{BB962C8B-B14F-4D97-AF65-F5344CB8AC3E}">
        <p14:creationId xmlns:p14="http://schemas.microsoft.com/office/powerpoint/2010/main" val="336312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9798" y="815501"/>
            <a:ext cx="8984202" cy="923330"/>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 evaluations if my government is hostile towards the NPO sector, the AML/CFT laws are restrictive, and the government is not open to collaboration?</a:t>
            </a:r>
            <a:endParaRPr lang="en-US"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BD6067C-8D74-42BF-8BDD-CEA9CBCE0963}"/>
              </a:ext>
            </a:extLst>
          </p:cNvPr>
          <p:cNvSpPr/>
          <p:nvPr/>
        </p:nvSpPr>
        <p:spPr>
          <a:xfrm>
            <a:off x="142044" y="1852979"/>
            <a:ext cx="8984202" cy="646331"/>
          </a:xfrm>
          <a:prstGeom prst="rect">
            <a:avLst/>
          </a:prstGeom>
        </p:spPr>
        <p:txBody>
          <a:bodyPr wrap="square">
            <a:spAutoFit/>
          </a:bodyPr>
          <a:lstStyle/>
          <a:p>
            <a:r>
              <a:rPr lang="en-US" dirty="0">
                <a:solidFill>
                  <a:prstClr val="black"/>
                </a:solidFill>
                <a:latin typeface="Arial" panose="020B0604020202020204" pitchFamily="34" charset="0"/>
                <a:ea typeface="Vollkorn" panose="00000500000000000000" pitchFamily="2" charset="0"/>
                <a:cs typeface="Arial" panose="020B0604020202020204" pitchFamily="34" charset="0"/>
              </a:rPr>
              <a:t>Your advocacy strategy must focus on resisting further restrictions, highlighting cases of noncompliance with FATF standards, and mobilizing allies. </a:t>
            </a:r>
            <a:r>
              <a:rPr lang="en-US" sz="1400" dirty="0">
                <a:solidFill>
                  <a:prstClr val="black"/>
                </a:solidFill>
                <a:latin typeface="Arial" panose="020B0604020202020204" pitchFamily="34" charset="0"/>
                <a:ea typeface="Vollkorn" panose="00000500000000000000" pitchFamily="2" charset="0"/>
                <a:cs typeface="Arial" panose="020B0604020202020204" pitchFamily="34" charset="0"/>
                <a:hlinkClick r:id="" action="ppaction://noaction"/>
              </a:rPr>
              <a:t>[22]</a:t>
            </a:r>
            <a:r>
              <a:rPr lang="en-US" sz="1400" dirty="0">
                <a:solidFill>
                  <a:prstClr val="black"/>
                </a:solidFill>
                <a:latin typeface="Arial" panose="020B0604020202020204" pitchFamily="34" charset="0"/>
                <a:ea typeface="Vollkorn" panose="00000500000000000000" pitchFamily="2"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2D3DA47-FABE-4018-8B2F-F7D63CFCEC07}"/>
              </a:ext>
            </a:extLst>
          </p:cNvPr>
          <p:cNvSpPr/>
          <p:nvPr/>
        </p:nvSpPr>
        <p:spPr>
          <a:xfrm>
            <a:off x="142044" y="2613458"/>
            <a:ext cx="8917497" cy="2908104"/>
          </a:xfrm>
          <a:prstGeom prst="rect">
            <a:avLst/>
          </a:prstGeom>
        </p:spPr>
        <p:txBody>
          <a:bodyPr wrap="square">
            <a:spAutoFit/>
          </a:bodyPr>
          <a:lstStyle/>
          <a:p>
            <a:pPr>
              <a:lnSpc>
                <a:spcPct val="114000"/>
              </a:lnSpc>
            </a:pPr>
            <a:r>
              <a:rPr lang="en-US" b="1" i="1" dirty="0">
                <a:latin typeface="Arial" panose="020B0604020202020204" pitchFamily="34" charset="0"/>
                <a:ea typeface="Vollkorn" panose="00000500000000000000" pitchFamily="2" charset="0"/>
                <a:cs typeface="Arial" panose="020B0604020202020204" pitchFamily="34" charset="0"/>
              </a:rPr>
              <a:t>Before the country visit:</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Determine who can lead data collection and analysis;</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Through training and dialogue, seek consensus within the NPO sector about government hostility and cases of noncompliance;</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Write a short note for the Evaluators, summarizing the situation (for the contents of that note, see previous slides);</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Deliver the note to the FATF/GAFILAT Secretariat – it will be shared with Evaluators and with the government; and</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Prepare a strategy and arguments for a public advocacy campaign and seek allies.</a:t>
            </a:r>
          </a:p>
        </p:txBody>
      </p:sp>
    </p:spTree>
    <p:extLst>
      <p:ext uri="{BB962C8B-B14F-4D97-AF65-F5344CB8AC3E}">
        <p14:creationId xmlns:p14="http://schemas.microsoft.com/office/powerpoint/2010/main" val="366612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D68136"/>
                </a:solidFill>
                <a:latin typeface="Arial" panose="020B0604020202020204" pitchFamily="34" charset="0"/>
                <a:ea typeface="Vollkorn" panose="00000500000000000000" pitchFamily="2" charset="0"/>
                <a:cs typeface="Arial" panose="020B0604020202020204" pitchFamily="34" charset="0"/>
              </a:rPr>
              <a:t>II. During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9798" y="782440"/>
            <a:ext cx="8984202" cy="923330"/>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FATF evaluations if my government is hostile towards the NPO sector, the AML/CFT laws are restrictive, and the government is not open to collaboration?</a:t>
            </a:r>
            <a:endParaRPr lang="en-US"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BD6067C-8D74-42BF-8BDD-CEA9CBCE0963}"/>
              </a:ext>
            </a:extLst>
          </p:cNvPr>
          <p:cNvSpPr/>
          <p:nvPr/>
        </p:nvSpPr>
        <p:spPr>
          <a:xfrm>
            <a:off x="142044" y="1774971"/>
            <a:ext cx="8984202" cy="584775"/>
          </a:xfrm>
          <a:prstGeom prst="rect">
            <a:avLst/>
          </a:prstGeom>
        </p:spPr>
        <p:txBody>
          <a:bodyPr wrap="square">
            <a:spAutoFit/>
          </a:bodyPr>
          <a:lstStyle/>
          <a:p>
            <a:r>
              <a:rPr lang="en-US" sz="1600" dirty="0">
                <a:solidFill>
                  <a:prstClr val="black"/>
                </a:solidFill>
                <a:latin typeface="Arial" panose="020B0604020202020204" pitchFamily="34" charset="0"/>
                <a:ea typeface="Vollkorn" panose="00000500000000000000" pitchFamily="2" charset="0"/>
                <a:cs typeface="Arial" panose="020B0604020202020204" pitchFamily="34" charset="0"/>
              </a:rPr>
              <a:t>Your advocacy strategy must focus on resisting further restrictions, highlighting cases of noncompliance with FATF standards, and mobilizing allies.</a:t>
            </a:r>
          </a:p>
        </p:txBody>
      </p:sp>
      <p:sp>
        <p:nvSpPr>
          <p:cNvPr id="4" name="Rectangle 3">
            <a:extLst>
              <a:ext uri="{FF2B5EF4-FFF2-40B4-BE49-F238E27FC236}">
                <a16:creationId xmlns:a16="http://schemas.microsoft.com/office/drawing/2014/main" id="{92D3DA47-FABE-4018-8B2F-F7D63CFCEC07}"/>
              </a:ext>
            </a:extLst>
          </p:cNvPr>
          <p:cNvSpPr/>
          <p:nvPr/>
        </p:nvSpPr>
        <p:spPr>
          <a:xfrm>
            <a:off x="142044" y="2452274"/>
            <a:ext cx="8917497" cy="3462102"/>
          </a:xfrm>
          <a:prstGeom prst="rect">
            <a:avLst/>
          </a:prstGeom>
        </p:spPr>
        <p:txBody>
          <a:bodyPr wrap="square">
            <a:spAutoFit/>
          </a:bodyPr>
          <a:lstStyle/>
          <a:p>
            <a:pPr>
              <a:lnSpc>
                <a:spcPct val="124000"/>
              </a:lnSpc>
            </a:pPr>
            <a:r>
              <a:rPr lang="en-US" sz="1600" b="1" i="1" dirty="0">
                <a:latin typeface="Arial" panose="020B0604020202020204" pitchFamily="34" charset="0"/>
                <a:ea typeface="Vollkorn" panose="00000500000000000000" pitchFamily="2" charset="0"/>
                <a:cs typeface="Arial" panose="020B0604020202020204" pitchFamily="34" charset="0"/>
              </a:rPr>
              <a:t>During the country visit:</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Request a meeting with the Evaluators, copying the government;</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Because your request may not be granted, provide training on FATF standards and findings about the NPO sector to organizations representing networks of NPOs, since they are most likely to be interviewed by the Evaluators;</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Present a summary of the NPO sector’s findings to the Evaluators, the media, or any other relevant sector;</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Request a channel of communication with Evaluators  during and after their visit to your country; and</a:t>
            </a:r>
          </a:p>
          <a:p>
            <a:pPr marL="285750" indent="-285750">
              <a:lnSpc>
                <a:spcPct val="12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Show the government, Evaluators, and the nation at large, that the sector is serious and prepared with regard to AML/CFT issues and FATF procedures.</a:t>
            </a:r>
          </a:p>
        </p:txBody>
      </p:sp>
    </p:spTree>
    <p:extLst>
      <p:ext uri="{BB962C8B-B14F-4D97-AF65-F5344CB8AC3E}">
        <p14:creationId xmlns:p14="http://schemas.microsoft.com/office/powerpoint/2010/main" val="80594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BA3214"/>
                </a:solidFill>
                <a:latin typeface="Arial" panose="020B0604020202020204" pitchFamily="34" charset="0"/>
                <a:ea typeface="Vollkorn" panose="00000500000000000000" pitchFamily="2" charset="0"/>
                <a:cs typeface="Arial" panose="020B0604020202020204" pitchFamily="34" charset="0"/>
              </a:rPr>
              <a:t>III. After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79898" y="1004214"/>
            <a:ext cx="9064101" cy="369332"/>
          </a:xfrm>
          <a:prstGeom prst="rect">
            <a:avLst/>
          </a:prstGeom>
        </p:spPr>
        <p:txBody>
          <a:bodyPr wrap="square">
            <a:spAutoFit/>
          </a:bodyPr>
          <a:lstStyle/>
          <a:p>
            <a:r>
              <a:rPr lang="en-US" dirty="0">
                <a:solidFill>
                  <a:srgbClr val="00ABAC"/>
                </a:solidFill>
                <a:latin typeface="Arial" panose="020B0604020202020204" pitchFamily="34" charset="0"/>
                <a:ea typeface="Vollkorn" panose="00000500000000000000" pitchFamily="2" charset="0"/>
                <a:cs typeface="Arial" panose="020B0604020202020204" pitchFamily="34" charset="0"/>
              </a:rPr>
              <a:t>Preliminary question:  What was the outcome of my country’s last Mutual Evaluation? </a:t>
            </a:r>
            <a:r>
              <a:rPr lang="es-PR" sz="1000" dirty="0">
                <a:solidFill>
                  <a:srgbClr val="00ABAC"/>
                </a:solidFill>
                <a:latin typeface="Arial" panose="020B0604020202020204" pitchFamily="34" charset="0"/>
                <a:ea typeface="Vollkorn" panose="00000500000000000000" pitchFamily="2" charset="0"/>
                <a:cs typeface="Arial" panose="020B0604020202020204" pitchFamily="34" charset="0"/>
                <a:hlinkClick r:id="" action="ppaction://noaction"/>
              </a:rPr>
              <a:t>[23]</a:t>
            </a:r>
            <a:endParaRPr lang="en-US" sz="1000" dirty="0">
              <a:solidFill>
                <a:srgbClr val="00ABAC"/>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F84B590A-4589-4DB0-A258-8E5325B76FC7}"/>
              </a:ext>
            </a:extLst>
          </p:cNvPr>
          <p:cNvSpPr/>
          <p:nvPr/>
        </p:nvSpPr>
        <p:spPr>
          <a:xfrm>
            <a:off x="71022" y="1675169"/>
            <a:ext cx="4572000" cy="3356175"/>
          </a:xfrm>
          <a:prstGeom prst="rect">
            <a:avLst/>
          </a:prstGeom>
        </p:spPr>
        <p:txBody>
          <a:bodyPr wrap="square">
            <a:spAutoFit/>
          </a:bodyPr>
          <a:lstStyle/>
          <a:p>
            <a:pPr>
              <a:lnSpc>
                <a:spcPct val="134000"/>
              </a:lnSpc>
            </a:pPr>
            <a:r>
              <a:rPr lang="en-US" sz="1600" b="1" i="1" dirty="0">
                <a:latin typeface="Arial" panose="020B0604020202020204" pitchFamily="34" charset="0"/>
                <a:ea typeface="Vollkorn" panose="00000500000000000000" pitchFamily="2" charset="0"/>
                <a:cs typeface="Arial" panose="020B0604020202020204" pitchFamily="34" charset="0"/>
              </a:rPr>
              <a:t>My country is receiving enhanced follow-up:</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If your country received a rating of non-compliance or partial compliance in eight or more out of the 40 Recommendations, or if the ratings are low, your country will be subject to enhanced monitoring, with three FATF evaluations in five years.</a:t>
            </a:r>
          </a:p>
          <a:p>
            <a:pPr>
              <a:lnSpc>
                <a:spcPct val="134000"/>
              </a:lnSpc>
            </a:pPr>
            <a:endParaRPr lang="en-US" sz="1600" dirty="0">
              <a:latin typeface="Arial" panose="020B0604020202020204" pitchFamily="34" charset="0"/>
              <a:ea typeface="Vollkorn" panose="00000500000000000000" pitchFamily="2" charset="0"/>
              <a:cs typeface="Arial" panose="020B0604020202020204" pitchFamily="34" charset="0"/>
            </a:endParaRPr>
          </a:p>
          <a:p>
            <a:pPr>
              <a:lnSpc>
                <a:spcPct val="134000"/>
              </a:lnSpc>
            </a:pPr>
            <a:r>
              <a:rPr lang="en-US" sz="1600" i="1" dirty="0">
                <a:latin typeface="Arial" panose="020B0604020202020204" pitchFamily="34" charset="0"/>
                <a:ea typeface="Vollkorn" panose="00000500000000000000" pitchFamily="2" charset="0"/>
                <a:cs typeface="Arial" panose="020B0604020202020204" pitchFamily="34" charset="0"/>
              </a:rPr>
              <a:t>This implies frequent opportunities for NPO advocacy with both FATF and the government.</a:t>
            </a:r>
          </a:p>
        </p:txBody>
      </p:sp>
      <p:sp>
        <p:nvSpPr>
          <p:cNvPr id="7" name="Rectangle 6">
            <a:extLst>
              <a:ext uri="{FF2B5EF4-FFF2-40B4-BE49-F238E27FC236}">
                <a16:creationId xmlns:a16="http://schemas.microsoft.com/office/drawing/2014/main" id="{7438F87B-17B8-4768-9745-D3AA970F115B}"/>
              </a:ext>
            </a:extLst>
          </p:cNvPr>
          <p:cNvSpPr/>
          <p:nvPr/>
        </p:nvSpPr>
        <p:spPr>
          <a:xfrm>
            <a:off x="4492101" y="1675168"/>
            <a:ext cx="4651899" cy="3356175"/>
          </a:xfrm>
          <a:prstGeom prst="rect">
            <a:avLst/>
          </a:prstGeom>
        </p:spPr>
        <p:txBody>
          <a:bodyPr wrap="square">
            <a:spAutoFit/>
          </a:bodyPr>
          <a:lstStyle/>
          <a:p>
            <a:pPr>
              <a:lnSpc>
                <a:spcPct val="134000"/>
              </a:lnSpc>
            </a:pPr>
            <a:r>
              <a:rPr lang="en-US" sz="1600" b="1" i="1" dirty="0">
                <a:latin typeface="Arial" panose="020B0604020202020204" pitchFamily="34" charset="0"/>
                <a:ea typeface="Vollkorn" panose="00000500000000000000" pitchFamily="2" charset="0"/>
                <a:cs typeface="Arial" panose="020B0604020202020204" pitchFamily="34" charset="0"/>
              </a:rPr>
              <a:t>My country is receiving regular FATF follow-up. </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In this case, FATF will follow up on the country after three years and after five years, which offers infrequent but predictable opportunities for advocacy.</a:t>
            </a:r>
          </a:p>
          <a:p>
            <a:pPr>
              <a:lnSpc>
                <a:spcPct val="134000"/>
              </a:lnSpc>
            </a:pPr>
            <a:endParaRPr lang="en-US" sz="1600" dirty="0">
              <a:latin typeface="Arial" panose="020B0604020202020204" pitchFamily="34" charset="0"/>
              <a:ea typeface="Vollkorn" panose="00000500000000000000" pitchFamily="2" charset="0"/>
              <a:cs typeface="Arial" panose="020B0604020202020204" pitchFamily="34" charset="0"/>
            </a:endParaRPr>
          </a:p>
          <a:p>
            <a:pPr>
              <a:lnSpc>
                <a:spcPct val="134000"/>
              </a:lnSpc>
            </a:pPr>
            <a:r>
              <a:rPr lang="en-US" sz="1600" b="1" i="1" dirty="0">
                <a:latin typeface="Arial" panose="020B0604020202020204" pitchFamily="34" charset="0"/>
                <a:ea typeface="Vollkorn" panose="00000500000000000000" pitchFamily="2" charset="0"/>
                <a:cs typeface="Arial" panose="020B0604020202020204" pitchFamily="34" charset="0"/>
              </a:rPr>
              <a:t>Don’t know?</a:t>
            </a:r>
          </a:p>
          <a:p>
            <a:pPr marL="285750" indent="-285750">
              <a:lnSpc>
                <a:spcPct val="134000"/>
              </a:lnSpc>
              <a:buFont typeface="Arial" panose="020B0604020202020204" pitchFamily="34" charset="0"/>
              <a:buChar char="•"/>
            </a:pPr>
            <a:r>
              <a:rPr lang="en-US" sz="1600" dirty="0">
                <a:latin typeface="Arial" panose="020B0604020202020204" pitchFamily="34" charset="0"/>
                <a:ea typeface="Vollkorn" panose="00000500000000000000" pitchFamily="2" charset="0"/>
                <a:cs typeface="Arial" panose="020B0604020202020204" pitchFamily="34" charset="0"/>
              </a:rPr>
              <a:t>This information is available on FATF’s website.  </a:t>
            </a:r>
            <a:r>
              <a:rPr lang="en-US" sz="1600" dirty="0">
                <a:latin typeface="Arial" panose="020B0604020202020204" pitchFamily="34" charset="0"/>
                <a:ea typeface="Vollkorn" panose="00000500000000000000" pitchFamily="2" charset="0"/>
                <a:cs typeface="Arial" panose="020B0604020202020204" pitchFamily="34" charset="0"/>
                <a:hlinkClick r:id="" action="ppaction://noaction"/>
              </a:rPr>
              <a:t>[24].</a:t>
            </a:r>
            <a:endParaRPr lang="en-US" sz="1600" dirty="0">
              <a:latin typeface="Arial" panose="020B0604020202020204" pitchFamily="34" charset="0"/>
              <a:ea typeface="Vollkorn" panose="00000500000000000000" pitchFamily="2" charset="0"/>
              <a:cs typeface="Arial" panose="020B0604020202020204" pitchFamily="34" charset="0"/>
            </a:endParaRPr>
          </a:p>
        </p:txBody>
      </p:sp>
    </p:spTree>
    <p:extLst>
      <p:ext uri="{BB962C8B-B14F-4D97-AF65-F5344CB8AC3E}">
        <p14:creationId xmlns:p14="http://schemas.microsoft.com/office/powerpoint/2010/main" val="9469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fade">
                                      <p:cBhvr>
                                        <p:cTn id="31" dur="500"/>
                                        <p:tgtEl>
                                          <p:spTgt spid="7">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Effect transition="in" filter="fade">
                                      <p:cBhvr>
                                        <p:cTn id="34" dur="500"/>
                                        <p:tgtEl>
                                          <p:spTgt spid="7">
                                            <p:txEl>
                                              <p:pRg st="3" end="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BA3214"/>
                </a:solidFill>
                <a:latin typeface="Arial" panose="020B0604020202020204" pitchFamily="34" charset="0"/>
                <a:ea typeface="Vollkorn" panose="00000500000000000000" pitchFamily="2" charset="0"/>
                <a:cs typeface="Arial" panose="020B0604020202020204" pitchFamily="34" charset="0"/>
              </a:rPr>
              <a:t>III. After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50921" y="808802"/>
            <a:ext cx="8984202" cy="369332"/>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both FATF and my government after the Evaluation?</a:t>
            </a:r>
            <a:endParaRPr lang="en-US" sz="1000" i="1"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8D4F14F-4E99-4F98-AF62-39B580061313}"/>
              </a:ext>
            </a:extLst>
          </p:cNvPr>
          <p:cNvSpPr/>
          <p:nvPr/>
        </p:nvSpPr>
        <p:spPr>
          <a:xfrm>
            <a:off x="159798" y="1287390"/>
            <a:ext cx="8178859" cy="5028621"/>
          </a:xfrm>
          <a:prstGeom prst="rect">
            <a:avLst/>
          </a:prstGeom>
        </p:spPr>
        <p:txBody>
          <a:bodyPr wrap="square">
            <a:spAutoFit/>
          </a:bodyPr>
          <a:lstStyle/>
          <a:p>
            <a:r>
              <a:rPr lang="en-US" b="1" dirty="0">
                <a:solidFill>
                  <a:prstClr val="black"/>
                </a:solidFill>
                <a:latin typeface="Arial" panose="020B0604020202020204" pitchFamily="34" charset="0"/>
                <a:ea typeface="Vollkorn" panose="00000500000000000000" pitchFamily="2" charset="0"/>
                <a:cs typeface="Arial" panose="020B0604020202020204" pitchFamily="34" charset="0"/>
              </a:rPr>
              <a:t>Key considerations:</a:t>
            </a:r>
          </a:p>
          <a:p>
            <a:endParaRPr lang="en-US" dirty="0">
              <a:solidFill>
                <a:prstClr val="black"/>
              </a:solidFill>
              <a:latin typeface="Arial" panose="020B0604020202020204" pitchFamily="34" charset="0"/>
              <a:ea typeface="Vollkorn" panose="00000500000000000000" pitchFamily="2" charset="0"/>
              <a:cs typeface="Arial" panose="020B0604020202020204" pitchFamily="34" charset="0"/>
            </a:endParaRPr>
          </a:p>
          <a:p>
            <a:pPr>
              <a:lnSpc>
                <a:spcPct val="114000"/>
              </a:lnSpc>
            </a:pPr>
            <a:r>
              <a:rPr lang="en-US" dirty="0">
                <a:latin typeface="Arial" panose="020B0604020202020204" pitchFamily="34" charset="0"/>
                <a:ea typeface="Vollkorn" panose="00000500000000000000" pitchFamily="2" charset="0"/>
                <a:cs typeface="Arial" panose="020B0604020202020204" pitchFamily="34" charset="0"/>
              </a:rPr>
              <a:t>My country is receiving enhanced follow-up :</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This means that there is a high possibility that the government will be looking for ways to demonstrate improvements in its AML/CFT controls to FATF, and the government might be developing new measures with a negative impact on NPOs.</a:t>
            </a:r>
          </a:p>
          <a:p>
            <a:pPr marL="285750" indent="-285750">
              <a:lnSpc>
                <a:spcPct val="114000"/>
              </a:lnSpc>
              <a:spcBef>
                <a:spcPts val="0"/>
              </a:spcBef>
              <a:buFont typeface="Arial" panose="020B0604020202020204" pitchFamily="34" charset="0"/>
              <a:buChar char="•"/>
            </a:pPr>
            <a:endParaRPr lang="en-US" dirty="0">
              <a:latin typeface="Arial" panose="020B0604020202020204" pitchFamily="34" charset="0"/>
              <a:ea typeface="Vollkorn" panose="00000500000000000000" pitchFamily="2" charset="0"/>
              <a:cs typeface="Arial" panose="020B0604020202020204" pitchFamily="34" charset="0"/>
            </a:endParaRPr>
          </a:p>
          <a:p>
            <a:pPr>
              <a:lnSpc>
                <a:spcPct val="114000"/>
              </a:lnSpc>
            </a:pPr>
            <a:r>
              <a:rPr lang="en-US" dirty="0">
                <a:latin typeface="Arial" panose="020B0604020202020204" pitchFamily="34" charset="0"/>
                <a:ea typeface="Vollkorn" panose="00000500000000000000" pitchFamily="2" charset="0"/>
                <a:cs typeface="Arial" panose="020B0604020202020204" pitchFamily="34" charset="0"/>
              </a:rPr>
              <a:t>My country is receiving regular follow-up:</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How was the country rated with regard to Recommendation 8? </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What cases of noncompliance were identified in the evaluation, and what are the potential implications for the NPO sector?</a:t>
            </a:r>
          </a:p>
          <a:p>
            <a:pPr marL="285750" indent="-285750">
              <a:lnSpc>
                <a:spcPct val="114000"/>
              </a:lnSpc>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Can the NPO sector offer the government help to improve its rating in follow-up assessments? </a:t>
            </a:r>
            <a:r>
              <a:rPr lang="es-PY" sz="1200" dirty="0">
                <a:latin typeface="Arial" panose="020B0604020202020204" pitchFamily="34" charset="0"/>
                <a:ea typeface="Vollkorn" panose="00000500000000000000" pitchFamily="2" charset="0"/>
                <a:cs typeface="Arial" panose="020B0604020202020204" pitchFamily="34" charset="0"/>
                <a:hlinkClick r:id="" action="ppaction://noaction"/>
              </a:rPr>
              <a:t>[25]</a:t>
            </a:r>
            <a:endParaRPr lang="es-PY" sz="1200" dirty="0">
              <a:latin typeface="Arial" panose="020B0604020202020204" pitchFamily="34" charset="0"/>
              <a:ea typeface="Vollkorn" panose="00000500000000000000" pitchFamily="2" charset="0"/>
              <a:cs typeface="Arial" panose="020B0604020202020204" pitchFamily="34" charset="0"/>
            </a:endParaRPr>
          </a:p>
          <a:p>
            <a:pPr>
              <a:lnSpc>
                <a:spcPct val="114000"/>
              </a:lnSpc>
              <a:spcBef>
                <a:spcPts val="0"/>
              </a:spcBef>
            </a:pPr>
            <a:endParaRPr lang="en-US" dirty="0">
              <a:latin typeface="Vollkorn" panose="00000500000000000000" pitchFamily="2" charset="0"/>
              <a:ea typeface="Vollkorn" panose="00000500000000000000" pitchFamily="2" charset="0"/>
            </a:endParaRPr>
          </a:p>
          <a:p>
            <a:endParaRPr lang="en-US" dirty="0"/>
          </a:p>
        </p:txBody>
      </p:sp>
    </p:spTree>
    <p:extLst>
      <p:ext uri="{BB962C8B-B14F-4D97-AF65-F5344CB8AC3E}">
        <p14:creationId xmlns:p14="http://schemas.microsoft.com/office/powerpoint/2010/main" val="42622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2B313865-CB56-4715-9EAE-C33277A61AD4}"/>
              </a:ext>
            </a:extLst>
          </p:cNvPr>
          <p:cNvSpPr txBox="1">
            <a:spLocks/>
          </p:cNvSpPr>
          <p:nvPr/>
        </p:nvSpPr>
        <p:spPr>
          <a:xfrm>
            <a:off x="142612" y="663687"/>
            <a:ext cx="4572000" cy="7792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2400" dirty="0"/>
              <a:t>Countries must:</a:t>
            </a:r>
          </a:p>
          <a:p>
            <a:pPr algn="l"/>
            <a:endParaRPr lang="en-US" sz="2400" dirty="0"/>
          </a:p>
        </p:txBody>
      </p:sp>
      <p:sp>
        <p:nvSpPr>
          <p:cNvPr id="17" name="Title 3">
            <a:extLst>
              <a:ext uri="{FF2B5EF4-FFF2-40B4-BE49-F238E27FC236}">
                <a16:creationId xmlns:a16="http://schemas.microsoft.com/office/drawing/2014/main" id="{C9CC0446-4D57-4D0C-BB57-BE4B349A543C}"/>
              </a:ext>
            </a:extLst>
          </p:cNvPr>
          <p:cNvSpPr txBox="1">
            <a:spLocks/>
          </p:cNvSpPr>
          <p:nvPr/>
        </p:nvSpPr>
        <p:spPr>
          <a:xfrm>
            <a:off x="4714612" y="663687"/>
            <a:ext cx="4572000" cy="7792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2400" dirty="0"/>
              <a:t>Countries must:</a:t>
            </a:r>
          </a:p>
          <a:p>
            <a:pPr algn="l"/>
            <a:endParaRPr lang="en-US" sz="2400" dirty="0"/>
          </a:p>
        </p:txBody>
      </p:sp>
      <p:sp>
        <p:nvSpPr>
          <p:cNvPr id="26" name="Title 4">
            <a:extLst>
              <a:ext uri="{FF2B5EF4-FFF2-40B4-BE49-F238E27FC236}">
                <a16:creationId xmlns:a16="http://schemas.microsoft.com/office/drawing/2014/main" id="{DBC5E071-2EB4-48D7-8598-E8FE06E6BAA5}"/>
              </a:ext>
            </a:extLst>
          </p:cNvPr>
          <p:cNvSpPr txBox="1">
            <a:spLocks/>
          </p:cNvSpPr>
          <p:nvPr/>
        </p:nvSpPr>
        <p:spPr>
          <a:xfrm>
            <a:off x="-33556" y="3903393"/>
            <a:ext cx="921111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nSpc>
                <a:spcPct val="114000"/>
              </a:lnSpc>
            </a:pPr>
            <a:r>
              <a:rPr lang="en-US" sz="2800" i="1" dirty="0">
                <a:solidFill>
                  <a:schemeClr val="tx1"/>
                </a:solidFill>
                <a:latin typeface="Arial" panose="020B0604020202020204" pitchFamily="34" charset="0"/>
                <a:ea typeface="Vollkorn" panose="00000500000000000000" pitchFamily="2" charset="0"/>
                <a:cs typeface="Arial" panose="020B0604020202020204" pitchFamily="34" charset="0"/>
                <a:hlinkClick r:id="rId2"/>
              </a:rPr>
              <a:t>The obligations of States under Recommendation 8</a:t>
            </a:r>
            <a:r>
              <a:rPr lang="es-ES" sz="2800" i="1" dirty="0">
                <a:solidFill>
                  <a:schemeClr val="tx1"/>
                </a:solidFill>
                <a:latin typeface="Arial" panose="020B0604020202020204" pitchFamily="34" charset="0"/>
                <a:ea typeface="Vollkorn" panose="00000500000000000000" pitchFamily="2" charset="0"/>
                <a:cs typeface="Arial" panose="020B0604020202020204" pitchFamily="34" charset="0"/>
                <a:hlinkClick r:id="rId2"/>
              </a:rPr>
              <a:t> </a:t>
            </a:r>
            <a:r>
              <a:rPr lang="es-ES" sz="1200" dirty="0">
                <a:solidFill>
                  <a:schemeClr val="tx1"/>
                </a:solidFill>
                <a:latin typeface="Arial" panose="020B0604020202020204" pitchFamily="34" charset="0"/>
                <a:ea typeface="Vollkorn" panose="00000500000000000000" pitchFamily="2" charset="0"/>
                <a:cs typeface="Arial" panose="020B0604020202020204" pitchFamily="34" charset="0"/>
                <a:hlinkClick r:id="" action="ppaction://noaction"/>
              </a:rPr>
              <a:t>[1]</a:t>
            </a:r>
            <a:r>
              <a:rPr lang="es-ES" sz="1200" dirty="0">
                <a:solidFill>
                  <a:schemeClr val="tx1"/>
                </a:solidFill>
                <a:latin typeface="Arial" panose="020B0604020202020204" pitchFamily="34" charset="0"/>
                <a:ea typeface="Vollkorn" panose="00000500000000000000" pitchFamily="2" charset="0"/>
                <a:cs typeface="Arial" panose="020B0604020202020204" pitchFamily="34" charset="0"/>
                <a:hlinkClick r:id="rId2"/>
              </a:rPr>
              <a:t> </a:t>
            </a:r>
            <a:endParaRPr lang="en-US" sz="1200" dirty="0">
              <a:solidFill>
                <a:schemeClr val="tx1"/>
              </a:solidFill>
              <a:latin typeface="Arial" panose="020B0604020202020204" pitchFamily="34" charset="0"/>
              <a:ea typeface="Vollkorn" panose="00000500000000000000" pitchFamily="2" charset="0"/>
              <a:cs typeface="Arial" panose="020B0604020202020204" pitchFamily="34" charset="0"/>
            </a:endParaRPr>
          </a:p>
        </p:txBody>
      </p:sp>
      <p:sp>
        <p:nvSpPr>
          <p:cNvPr id="3" name="Rectangle 2">
            <a:extLst>
              <a:ext uri="{FF2B5EF4-FFF2-40B4-BE49-F238E27FC236}">
                <a16:creationId xmlns:a16="http://schemas.microsoft.com/office/drawing/2014/main" id="{DBF90A54-0D3F-44EC-BC68-C33784282E0E}"/>
              </a:ext>
            </a:extLst>
          </p:cNvPr>
          <p:cNvSpPr/>
          <p:nvPr/>
        </p:nvSpPr>
        <p:spPr>
          <a:xfrm>
            <a:off x="142612" y="1285613"/>
            <a:ext cx="4572000" cy="1200329"/>
          </a:xfrm>
          <a:prstGeom prst="rect">
            <a:avLst/>
          </a:prstGeom>
        </p:spPr>
        <p:txBody>
          <a:bodyPr>
            <a:spAutoFit/>
          </a:bodyPr>
          <a:lstStyle/>
          <a:p>
            <a:r>
              <a:rPr lang="en-US" sz="2400" dirty="0">
                <a:latin typeface="Arial" panose="020B0604020202020204" pitchFamily="34" charset="0"/>
                <a:ea typeface="Vollkorn" panose="00000500000000000000" pitchFamily="2" charset="0"/>
                <a:cs typeface="Arial" panose="020B0604020202020204" pitchFamily="34" charset="0"/>
              </a:rPr>
              <a:t>review the adequacy of laws and regulations that relate to non-profit organizations</a:t>
            </a:r>
            <a:endParaRPr 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2854AB0-9831-4DED-B4A0-2C3BF6BD4F14}"/>
              </a:ext>
            </a:extLst>
          </p:cNvPr>
          <p:cNvSpPr/>
          <p:nvPr/>
        </p:nvSpPr>
        <p:spPr>
          <a:xfrm>
            <a:off x="142612" y="2446767"/>
            <a:ext cx="4572000" cy="1200329"/>
          </a:xfrm>
          <a:prstGeom prst="rect">
            <a:avLst/>
          </a:prstGeom>
        </p:spPr>
        <p:txBody>
          <a:bodyPr>
            <a:spAutoFit/>
          </a:bodyPr>
          <a:lstStyle/>
          <a:p>
            <a:r>
              <a:rPr lang="en-US" sz="2400" dirty="0">
                <a:latin typeface="Arial" panose="020B0604020202020204" pitchFamily="34" charset="0"/>
                <a:ea typeface="Vollkorn" panose="00000500000000000000" pitchFamily="2" charset="0"/>
                <a:cs typeface="Arial" panose="020B0604020202020204" pitchFamily="34" charset="0"/>
              </a:rPr>
              <a:t>which the country has identified as being vulnerable to terrorist financing abuse</a:t>
            </a:r>
            <a:r>
              <a:rPr lang="en-US" dirty="0">
                <a:latin typeface="Vollkorn" panose="00000500000000000000" pitchFamily="2" charset="0"/>
                <a:ea typeface="Vollkorn" panose="00000500000000000000" pitchFamily="2" charset="0"/>
              </a:rPr>
              <a:t>.</a:t>
            </a:r>
            <a:endParaRPr lang="en-US" dirty="0"/>
          </a:p>
        </p:txBody>
      </p:sp>
      <p:sp>
        <p:nvSpPr>
          <p:cNvPr id="5" name="Rectangle 4">
            <a:extLst>
              <a:ext uri="{FF2B5EF4-FFF2-40B4-BE49-F238E27FC236}">
                <a16:creationId xmlns:a16="http://schemas.microsoft.com/office/drawing/2014/main" id="{2A72F8B2-F4A3-4818-B9D8-8DC26A58C8A1}"/>
              </a:ext>
            </a:extLst>
          </p:cNvPr>
          <p:cNvSpPr/>
          <p:nvPr/>
        </p:nvSpPr>
        <p:spPr>
          <a:xfrm>
            <a:off x="4714613" y="1265896"/>
            <a:ext cx="4429388" cy="830997"/>
          </a:xfrm>
          <a:prstGeom prst="rect">
            <a:avLst/>
          </a:prstGeom>
        </p:spPr>
        <p:txBody>
          <a:bodyPr wrap="square">
            <a:spAutoFit/>
          </a:bodyPr>
          <a:lstStyle/>
          <a:p>
            <a:r>
              <a:rPr lang="en-US" sz="2400" dirty="0">
                <a:latin typeface="Arial" panose="020B0604020202020204" pitchFamily="34" charset="0"/>
                <a:ea typeface="Vollkorn" panose="00000500000000000000" pitchFamily="2" charset="0"/>
                <a:cs typeface="Arial" panose="020B0604020202020204" pitchFamily="34" charset="0"/>
              </a:rPr>
              <a:t>apply focused and proportionate measures,</a:t>
            </a:r>
          </a:p>
        </p:txBody>
      </p:sp>
      <p:sp>
        <p:nvSpPr>
          <p:cNvPr id="6" name="Rectangle 5">
            <a:extLst>
              <a:ext uri="{FF2B5EF4-FFF2-40B4-BE49-F238E27FC236}">
                <a16:creationId xmlns:a16="http://schemas.microsoft.com/office/drawing/2014/main" id="{4666990D-6423-40C6-8656-273192F71969}"/>
              </a:ext>
            </a:extLst>
          </p:cNvPr>
          <p:cNvSpPr/>
          <p:nvPr/>
        </p:nvSpPr>
        <p:spPr>
          <a:xfrm>
            <a:off x="4714612" y="2116610"/>
            <a:ext cx="4429388" cy="1200329"/>
          </a:xfrm>
          <a:prstGeom prst="rect">
            <a:avLst/>
          </a:prstGeom>
        </p:spPr>
        <p:txBody>
          <a:bodyPr wrap="square">
            <a:spAutoFit/>
          </a:bodyPr>
          <a:lstStyle/>
          <a:p>
            <a:r>
              <a:rPr lang="en-US" sz="2400" dirty="0">
                <a:latin typeface="Arial" panose="020B0604020202020204" pitchFamily="34" charset="0"/>
                <a:ea typeface="Vollkorn" panose="00000500000000000000" pitchFamily="2" charset="0"/>
                <a:cs typeface="Arial" panose="020B0604020202020204" pitchFamily="34" charset="0"/>
              </a:rPr>
              <a:t>in line with the risk-based approach,</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ea typeface="Vollkorn" panose="00000500000000000000" pitchFamily="2" charset="0"/>
                <a:cs typeface="Arial" panose="020B0604020202020204" pitchFamily="34" charset="0"/>
              </a:rPr>
              <a:t>to such non-profit organizations</a:t>
            </a:r>
            <a:endParaRPr lang="en-US" sz="24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4F535A19-8D2C-4EE9-8F47-1E9222C989AB}"/>
              </a:ext>
            </a:extLst>
          </p:cNvPr>
          <p:cNvSpPr/>
          <p:nvPr/>
        </p:nvSpPr>
        <p:spPr>
          <a:xfrm>
            <a:off x="4714613" y="3316939"/>
            <a:ext cx="4429388" cy="830997"/>
          </a:xfrm>
          <a:prstGeom prst="rect">
            <a:avLst/>
          </a:prstGeom>
        </p:spPr>
        <p:txBody>
          <a:bodyPr wrap="square">
            <a:spAutoFit/>
          </a:bodyPr>
          <a:lstStyle/>
          <a:p>
            <a:r>
              <a:rPr lang="en-US" sz="2400" dirty="0">
                <a:latin typeface="Arial" panose="020B0604020202020204" pitchFamily="34" charset="0"/>
                <a:ea typeface="Vollkorn" panose="00000500000000000000" pitchFamily="2" charset="0"/>
                <a:cs typeface="Arial" panose="020B0604020202020204" pitchFamily="34" charset="0"/>
              </a:rPr>
              <a:t>to protect them from terrorist financing abuse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8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6" grpId="0"/>
      <p:bldP spid="3" grpId="0"/>
      <p:bldP spid="4" grpId="0"/>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cap="small" spc="100" dirty="0">
                <a:solidFill>
                  <a:srgbClr val="BA3214"/>
                </a:solidFill>
                <a:latin typeface="Arial" panose="020B0604020202020204" pitchFamily="34" charset="0"/>
                <a:ea typeface="Vollkorn" panose="00000500000000000000" pitchFamily="2" charset="0"/>
                <a:cs typeface="Arial" panose="020B0604020202020204" pitchFamily="34" charset="0"/>
              </a:rPr>
              <a:t>III. After the Country Evaluation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7035D6C-E1F0-4806-8F3B-00625B8FEF4C}"/>
              </a:ext>
            </a:extLst>
          </p:cNvPr>
          <p:cNvSpPr/>
          <p:nvPr/>
        </p:nvSpPr>
        <p:spPr>
          <a:xfrm>
            <a:off x="142044" y="960507"/>
            <a:ext cx="8984202" cy="369332"/>
          </a:xfrm>
          <a:prstGeom prst="rect">
            <a:avLst/>
          </a:prstGeom>
        </p:spPr>
        <p:txBody>
          <a:bodyPr wrap="square">
            <a:spAutoFit/>
          </a:bodyPr>
          <a:lstStyle/>
          <a:p>
            <a:r>
              <a:rPr lang="en-US" i="1" dirty="0">
                <a:solidFill>
                  <a:srgbClr val="00ABAC"/>
                </a:solidFill>
                <a:latin typeface="Arial" panose="020B0604020202020204" pitchFamily="34" charset="0"/>
                <a:ea typeface="Vollkorn" panose="00000500000000000000" pitchFamily="2" charset="0"/>
                <a:cs typeface="Arial" panose="020B0604020202020204" pitchFamily="34" charset="0"/>
              </a:rPr>
              <a:t>What can NPOs do to influence both FATF and my government after the Evaluation?</a:t>
            </a:r>
            <a:endParaRPr lang="en-US" sz="1000" i="1"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8D4F14F-4E99-4F98-AF62-39B580061313}"/>
              </a:ext>
            </a:extLst>
          </p:cNvPr>
          <p:cNvSpPr/>
          <p:nvPr/>
        </p:nvSpPr>
        <p:spPr>
          <a:xfrm>
            <a:off x="177552" y="1586638"/>
            <a:ext cx="8840613" cy="4043864"/>
          </a:xfrm>
          <a:prstGeom prst="rect">
            <a:avLst/>
          </a:prstGeom>
        </p:spPr>
        <p:txBody>
          <a:bodyPr wrap="square">
            <a:spAutoFit/>
          </a:bodyPr>
          <a:lstStyle/>
          <a:p>
            <a:pPr>
              <a:lnSpc>
                <a:spcPct val="124000"/>
              </a:lnSpc>
            </a:pPr>
            <a:r>
              <a:rPr lang="en-US" sz="1600" b="1" dirty="0">
                <a:latin typeface="Arial" panose="020B0604020202020204" pitchFamily="34" charset="0"/>
                <a:ea typeface="Vollkorn" panose="00000500000000000000" pitchFamily="2" charset="0"/>
                <a:cs typeface="Arial" panose="020B0604020202020204" pitchFamily="34" charset="0"/>
              </a:rPr>
              <a:t>In addition to the strategies above, NPOs might consider the following steps:</a:t>
            </a:r>
          </a:p>
          <a:p>
            <a:pPr marL="285750" indent="-285750">
              <a:lnSpc>
                <a:spcPct val="124000"/>
              </a:lnSpc>
              <a:buFont typeface="Arial" panose="020B0604020202020204" pitchFamily="34" charset="0"/>
              <a:buChar char="•"/>
            </a:pPr>
            <a:r>
              <a:rPr lang="en-US" sz="1600" i="1" dirty="0">
                <a:latin typeface="Arial" panose="020B0604020202020204" pitchFamily="34" charset="0"/>
                <a:ea typeface="Vollkorn" panose="00000500000000000000" pitchFamily="2" charset="0"/>
                <a:cs typeface="Arial" panose="020B0604020202020204" pitchFamily="34" charset="0"/>
              </a:rPr>
              <a:t>If the government shows no interest in collaborating</a:t>
            </a:r>
            <a:r>
              <a:rPr lang="en-US" sz="1600" dirty="0">
                <a:latin typeface="Arial" panose="020B0604020202020204" pitchFamily="34" charset="0"/>
                <a:ea typeface="Vollkorn" panose="00000500000000000000" pitchFamily="2" charset="0"/>
                <a:cs typeface="Arial" panose="020B0604020202020204" pitchFamily="34" charset="0"/>
              </a:rPr>
              <a:t> with the NPO sector, then NPOs can monitor any changes in policies and submit periodic updates to FATF following their schedule.</a:t>
            </a:r>
          </a:p>
          <a:p>
            <a:pPr marL="285750" indent="-285750">
              <a:lnSpc>
                <a:spcPct val="124000"/>
              </a:lnSpc>
              <a:buFont typeface="Arial" panose="020B0604020202020204" pitchFamily="34" charset="0"/>
              <a:buChar char="•"/>
            </a:pPr>
            <a:r>
              <a:rPr lang="en-US" sz="1600" i="1" dirty="0">
                <a:latin typeface="Arial" panose="020B0604020202020204" pitchFamily="34" charset="0"/>
                <a:ea typeface="Vollkorn" panose="00000500000000000000" pitchFamily="2" charset="0"/>
                <a:cs typeface="Arial" panose="020B0604020202020204" pitchFamily="34" charset="0"/>
              </a:rPr>
              <a:t>If the government is open to collaborating</a:t>
            </a:r>
            <a:r>
              <a:rPr lang="en-US" sz="1600" dirty="0">
                <a:latin typeface="Arial" panose="020B0604020202020204" pitchFamily="34" charset="0"/>
                <a:ea typeface="Vollkorn" panose="00000500000000000000" pitchFamily="2" charset="0"/>
                <a:cs typeface="Arial" panose="020B0604020202020204" pitchFamily="34" charset="0"/>
              </a:rPr>
              <a:t>, NPOs may offer to enhance outreach between the sector and the government regarding the effectiveness of measures and opportunities for reforms, as these steps are well received by the FATF.</a:t>
            </a:r>
          </a:p>
          <a:p>
            <a:pPr marL="285750" indent="-285750">
              <a:lnSpc>
                <a:spcPct val="124000"/>
              </a:lnSpc>
              <a:buFont typeface="Arial" panose="020B0604020202020204" pitchFamily="34" charset="0"/>
              <a:buChar char="•"/>
            </a:pPr>
            <a:r>
              <a:rPr lang="en-US" sz="1600" i="1" dirty="0">
                <a:latin typeface="Arial" panose="020B0604020202020204" pitchFamily="34" charset="0"/>
                <a:ea typeface="Vollkorn" panose="00000500000000000000" pitchFamily="2" charset="0"/>
                <a:cs typeface="Arial" panose="020B0604020202020204" pitchFamily="34" charset="0"/>
              </a:rPr>
              <a:t>If the government is hostile </a:t>
            </a:r>
            <a:r>
              <a:rPr lang="en-US" sz="1600" dirty="0">
                <a:latin typeface="Arial" panose="020B0604020202020204" pitchFamily="34" charset="0"/>
                <a:ea typeface="Vollkorn" panose="00000500000000000000" pitchFamily="2" charset="0"/>
                <a:cs typeface="Arial" panose="020B0604020202020204" pitchFamily="34" charset="0"/>
              </a:rPr>
              <a:t>to the NPO sector, NPOs can prioritize documenting and analyzing instances of noncompliance with standards, including limitations on NPOs’ charitable work done due to the laws and measures in force as a way to resist further restrictions.</a:t>
            </a:r>
          </a:p>
          <a:p>
            <a:pPr>
              <a:lnSpc>
                <a:spcPct val="114000"/>
              </a:lnSpc>
              <a:spcBef>
                <a:spcPts val="0"/>
              </a:spcBef>
            </a:pPr>
            <a:endParaRPr lang="en-US" dirty="0">
              <a:latin typeface="Vollkorn" panose="00000500000000000000" pitchFamily="2" charset="0"/>
              <a:ea typeface="Vollkorn" panose="00000500000000000000" pitchFamily="2" charset="0"/>
            </a:endParaRPr>
          </a:p>
          <a:p>
            <a:endParaRPr lang="en-US" dirty="0"/>
          </a:p>
        </p:txBody>
      </p:sp>
    </p:spTree>
    <p:extLst>
      <p:ext uri="{BB962C8B-B14F-4D97-AF65-F5344CB8AC3E}">
        <p14:creationId xmlns:p14="http://schemas.microsoft.com/office/powerpoint/2010/main" val="398317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dirty="0">
                <a:solidFill>
                  <a:srgbClr val="00ABAC"/>
                </a:solidFill>
                <a:latin typeface="Arial" panose="020B0604020202020204" pitchFamily="34" charset="0"/>
                <a:ea typeface="Vollkorn" panose="00000500000000000000" pitchFamily="2" charset="0"/>
                <a:cs typeface="Arial" panose="020B0604020202020204" pitchFamily="34" charset="0"/>
              </a:rPr>
              <a:t>Final considerations</a:t>
            </a:r>
            <a:endParaRPr lang="en-US" sz="2800" b="1" i="1"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8D4F14F-4E99-4F98-AF62-39B580061313}"/>
              </a:ext>
            </a:extLst>
          </p:cNvPr>
          <p:cNvSpPr/>
          <p:nvPr/>
        </p:nvSpPr>
        <p:spPr>
          <a:xfrm>
            <a:off x="177552" y="940686"/>
            <a:ext cx="8840613" cy="4463530"/>
          </a:xfrm>
          <a:prstGeom prst="rect">
            <a:avLst/>
          </a:prstGeom>
        </p:spPr>
        <p:txBody>
          <a:bodyPr wrap="square">
            <a:spAutoFit/>
          </a:bodyPr>
          <a:lstStyle/>
          <a:p>
            <a:pPr>
              <a:lnSpc>
                <a:spcPct val="124000"/>
              </a:lnSpc>
            </a:pPr>
            <a:r>
              <a:rPr lang="en-US" b="1" dirty="0">
                <a:latin typeface="Arial" panose="020B0604020202020204" pitchFamily="34" charset="0"/>
                <a:ea typeface="Vollkorn" panose="00000500000000000000" pitchFamily="2" charset="0"/>
                <a:cs typeface="Arial" panose="020B0604020202020204" pitchFamily="34" charset="0"/>
              </a:rPr>
              <a:t>NPOs should strive to maximize:</a:t>
            </a:r>
          </a:p>
          <a:p>
            <a:pPr>
              <a:lnSpc>
                <a:spcPct val="124000"/>
              </a:lnSpc>
            </a:pPr>
            <a:endParaRPr lang="en-US" b="1" dirty="0">
              <a:latin typeface="Arial" panose="020B0604020202020204" pitchFamily="34" charset="0"/>
              <a:ea typeface="Vollkorn" panose="00000500000000000000" pitchFamily="2" charset="0"/>
              <a:cs typeface="Arial" panose="020B0604020202020204" pitchFamily="34" charset="0"/>
            </a:endParaRP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United sector advocacy based on training on FATF standards and research and analysis on both the sector’s situation and the country’s degree of compliance;</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Taking advantage of potential alliances</a:t>
            </a:r>
            <a:r>
              <a:rPr lang="en-US" sz="1100" dirty="0">
                <a:latin typeface="Arial" panose="020B0604020202020204" pitchFamily="34" charset="0"/>
                <a:ea typeface="Vollkorn" panose="00000500000000000000" pitchFamily="2" charset="0"/>
                <a:cs typeface="Arial" panose="020B0604020202020204" pitchFamily="34" charset="0"/>
              </a:rPr>
              <a:t> </a:t>
            </a:r>
            <a:r>
              <a:rPr lang="en-US" sz="1100" dirty="0">
                <a:latin typeface="Arial" panose="020B0604020202020204" pitchFamily="34" charset="0"/>
                <a:ea typeface="Vollkorn" panose="00000500000000000000" pitchFamily="2" charset="0"/>
                <a:cs typeface="Arial" panose="020B0604020202020204" pitchFamily="34" charset="0"/>
                <a:hlinkClick r:id="rId2" action="ppaction://hlinksldjump"/>
              </a:rPr>
              <a:t>[26] </a:t>
            </a:r>
            <a:r>
              <a:rPr lang="en-US" dirty="0">
                <a:latin typeface="Arial" panose="020B0604020202020204" pitchFamily="34" charset="0"/>
                <a:ea typeface="Vollkorn" panose="00000500000000000000" pitchFamily="2" charset="0"/>
                <a:cs typeface="Arial" panose="020B0604020202020204" pitchFamily="34" charset="0"/>
              </a:rPr>
              <a:t>with experts and NPO networks with expertise on AML/CFT and FATF at the national, regional, and global levels; and</a:t>
            </a:r>
          </a:p>
          <a:p>
            <a:pPr marL="285750" indent="-285750">
              <a:lnSpc>
                <a:spcPct val="124000"/>
              </a:lnSpc>
              <a:spcBef>
                <a:spcPts val="0"/>
              </a:spcBef>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Taking advantage of global events and meetings with regional or international mechanisms (for example, FATF and GAFILAT meetings, G20, Summit of the Americas, hearings of the Inter-American Court of Human Rights, Universal Periodic Reviews, etc.) to build awareness on the negative impact of AML/CFT laws and measures on NPOs and the need for reforms.</a:t>
            </a:r>
          </a:p>
          <a:p>
            <a:pPr>
              <a:lnSpc>
                <a:spcPct val="114000"/>
              </a:lnSpc>
              <a:spcBef>
                <a:spcPts val="0"/>
              </a:spcBef>
            </a:pPr>
            <a:endParaRPr lang="en-US" dirty="0">
              <a:latin typeface="Vollkorn" panose="00000500000000000000" pitchFamily="2" charset="0"/>
              <a:ea typeface="Vollkorn" panose="00000500000000000000" pitchFamily="2" charset="0"/>
            </a:endParaRPr>
          </a:p>
          <a:p>
            <a:endParaRPr lang="en-US" dirty="0"/>
          </a:p>
        </p:txBody>
      </p:sp>
    </p:spTree>
    <p:extLst>
      <p:ext uri="{BB962C8B-B14F-4D97-AF65-F5344CB8AC3E}">
        <p14:creationId xmlns:p14="http://schemas.microsoft.com/office/powerpoint/2010/main" val="238548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dirty="0">
                <a:solidFill>
                  <a:srgbClr val="00ABAC"/>
                </a:solidFill>
                <a:latin typeface="Arial" panose="020B0604020202020204" pitchFamily="34" charset="0"/>
                <a:ea typeface="Vollkorn" panose="00000500000000000000" pitchFamily="2" charset="0"/>
                <a:cs typeface="Arial" panose="020B0604020202020204" pitchFamily="34" charset="0"/>
              </a:rPr>
              <a:t>For more information:</a:t>
            </a:r>
            <a:endParaRPr lang="en-US" sz="2800" b="1" i="1"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8D4F14F-4E99-4F98-AF62-39B580061313}"/>
              </a:ext>
            </a:extLst>
          </p:cNvPr>
          <p:cNvSpPr/>
          <p:nvPr/>
        </p:nvSpPr>
        <p:spPr>
          <a:xfrm>
            <a:off x="177552" y="1100077"/>
            <a:ext cx="8840613" cy="3220818"/>
          </a:xfrm>
          <a:prstGeom prst="rect">
            <a:avLst/>
          </a:prstGeom>
        </p:spPr>
        <p:txBody>
          <a:bodyPr wrap="square">
            <a:spAutoFit/>
          </a:bodyPr>
          <a:lstStyle/>
          <a:p>
            <a:pPr marL="342900" indent="-342900">
              <a:lnSpc>
                <a:spcPct val="114000"/>
              </a:lnSpc>
              <a:spcBef>
                <a:spcPts val="0"/>
              </a:spcBef>
              <a:buFont typeface="Arial" panose="020B0604020202020204" pitchFamily="34" charset="0"/>
              <a:buChar char="•"/>
            </a:pPr>
            <a:r>
              <a:rPr lang="es-HN" sz="2000" dirty="0">
                <a:latin typeface="Arial" panose="020B0604020202020204" pitchFamily="34" charset="0"/>
                <a:ea typeface="Vollkorn" panose="00000500000000000000" pitchFamily="2" charset="0"/>
                <a:cs typeface="Arial" panose="020B0604020202020204" pitchFamily="34" charset="0"/>
                <a:hlinkClick r:id="rId2"/>
              </a:rPr>
              <a:t>www.icnl.org</a:t>
            </a: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buFont typeface="Arial" panose="020B0604020202020204" pitchFamily="34" charset="0"/>
              <a:buChar char="•"/>
            </a:pP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spcBef>
                <a:spcPts val="0"/>
              </a:spcBef>
              <a:buFont typeface="Arial" panose="020B0604020202020204" pitchFamily="34" charset="0"/>
              <a:buChar char="•"/>
            </a:pPr>
            <a:r>
              <a:rPr lang="es-HN" sz="2000" dirty="0">
                <a:latin typeface="Arial" panose="020B0604020202020204" pitchFamily="34" charset="0"/>
                <a:ea typeface="Vollkorn" panose="00000500000000000000" pitchFamily="2" charset="0"/>
                <a:cs typeface="Arial" panose="020B0604020202020204" pitchFamily="34" charset="0"/>
                <a:hlinkClick r:id="rId3"/>
              </a:rPr>
              <a:t>www.ecnl.org</a:t>
            </a: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spcBef>
                <a:spcPts val="0"/>
              </a:spcBef>
              <a:buFont typeface="Arial" panose="020B0604020202020204" pitchFamily="34" charset="0"/>
              <a:buChar char="•"/>
            </a:pP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spcBef>
                <a:spcPts val="0"/>
              </a:spcBef>
              <a:buFont typeface="Arial" panose="020B0604020202020204" pitchFamily="34" charset="0"/>
              <a:buChar char="•"/>
            </a:pPr>
            <a:r>
              <a:rPr lang="es-HN" sz="2000" dirty="0">
                <a:latin typeface="Arial" panose="020B0604020202020204" pitchFamily="34" charset="0"/>
                <a:ea typeface="Vollkorn" panose="00000500000000000000" pitchFamily="2" charset="0"/>
                <a:cs typeface="Arial" panose="020B0604020202020204" pitchFamily="34" charset="0"/>
                <a:hlinkClick r:id="rId4"/>
              </a:rPr>
              <a:t>http://fatfplatform.org/</a:t>
            </a:r>
            <a:r>
              <a:rPr lang="es-HN" sz="2000" dirty="0">
                <a:latin typeface="Arial" panose="020B0604020202020204" pitchFamily="34" charset="0"/>
                <a:ea typeface="Vollkorn" panose="00000500000000000000" pitchFamily="2" charset="0"/>
                <a:cs typeface="Arial" panose="020B0604020202020204" pitchFamily="34" charset="0"/>
              </a:rPr>
              <a:t> </a:t>
            </a:r>
          </a:p>
          <a:p>
            <a:pPr marL="342900" indent="-342900">
              <a:lnSpc>
                <a:spcPct val="114000"/>
              </a:lnSpc>
              <a:spcBef>
                <a:spcPts val="0"/>
              </a:spcBef>
              <a:buFont typeface="Arial" panose="020B0604020202020204" pitchFamily="34" charset="0"/>
              <a:buChar char="•"/>
            </a:pP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spcBef>
                <a:spcPts val="0"/>
              </a:spcBef>
              <a:buFont typeface="Arial" panose="020B0604020202020204" pitchFamily="34" charset="0"/>
              <a:buChar char="•"/>
            </a:pPr>
            <a:r>
              <a:rPr lang="es-HN" sz="2000" dirty="0">
                <a:latin typeface="Arial" panose="020B0604020202020204" pitchFamily="34" charset="0"/>
                <a:ea typeface="Vollkorn" panose="00000500000000000000" pitchFamily="2" charset="0"/>
                <a:cs typeface="Arial" panose="020B0604020202020204" pitchFamily="34" charset="0"/>
              </a:rPr>
              <a:t>Jocelyn Nieva: </a:t>
            </a:r>
            <a:r>
              <a:rPr lang="es-HN" sz="2000" dirty="0">
                <a:latin typeface="Arial" panose="020B0604020202020204" pitchFamily="34" charset="0"/>
                <a:ea typeface="Vollkorn" panose="00000500000000000000" pitchFamily="2" charset="0"/>
                <a:cs typeface="Arial" panose="020B0604020202020204" pitchFamily="34" charset="0"/>
                <a:hlinkClick r:id="rId5"/>
              </a:rPr>
              <a:t>jnieva@icnl.org</a:t>
            </a:r>
            <a:r>
              <a:rPr lang="es-HN" sz="2000" dirty="0">
                <a:latin typeface="Arial" panose="020B0604020202020204" pitchFamily="34" charset="0"/>
                <a:ea typeface="Vollkorn" panose="00000500000000000000" pitchFamily="2" charset="0"/>
                <a:cs typeface="Arial" panose="020B0604020202020204" pitchFamily="34" charset="0"/>
              </a:rPr>
              <a:t>  </a:t>
            </a:r>
          </a:p>
          <a:p>
            <a:pPr marL="342900" indent="-342900">
              <a:lnSpc>
                <a:spcPct val="114000"/>
              </a:lnSpc>
              <a:spcBef>
                <a:spcPts val="0"/>
              </a:spcBef>
              <a:buFont typeface="Arial" panose="020B0604020202020204" pitchFamily="34" charset="0"/>
              <a:buChar char="•"/>
            </a:pPr>
            <a:endParaRPr lang="es-HN" sz="20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14000"/>
              </a:lnSpc>
              <a:spcBef>
                <a:spcPts val="0"/>
              </a:spcBef>
              <a:buFont typeface="Arial" panose="020B0604020202020204" pitchFamily="34" charset="0"/>
              <a:buChar char="•"/>
            </a:pPr>
            <a:r>
              <a:rPr lang="es-HN" sz="2000" dirty="0">
                <a:latin typeface="Arial" panose="020B0604020202020204" pitchFamily="34" charset="0"/>
                <a:ea typeface="Vollkorn" panose="00000500000000000000" pitchFamily="2" charset="0"/>
                <a:cs typeface="Arial" panose="020B0604020202020204" pitchFamily="34" charset="0"/>
              </a:rPr>
              <a:t>Claudia Guadamuz: </a:t>
            </a:r>
            <a:r>
              <a:rPr lang="es-HN" sz="2000" dirty="0">
                <a:latin typeface="Arial" panose="020B0604020202020204" pitchFamily="34" charset="0"/>
                <a:ea typeface="Vollkorn" panose="00000500000000000000" pitchFamily="2" charset="0"/>
                <a:cs typeface="Arial" panose="020B0604020202020204" pitchFamily="34" charset="0"/>
                <a:hlinkClick r:id="rId6"/>
              </a:rPr>
              <a:t>cguadamuz@icnl.org</a:t>
            </a:r>
            <a:r>
              <a:rPr lang="es-HN" sz="2000" dirty="0">
                <a:latin typeface="Arial" panose="020B0604020202020204" pitchFamily="34" charset="0"/>
                <a:ea typeface="Vollkorn" panose="00000500000000000000" pitchFamily="2" charset="0"/>
                <a:cs typeface="Arial" panose="020B0604020202020204" pitchFamily="34" charset="0"/>
              </a:rPr>
              <a:t> </a:t>
            </a:r>
          </a:p>
        </p:txBody>
      </p:sp>
    </p:spTree>
    <p:extLst>
      <p:ext uri="{BB962C8B-B14F-4D97-AF65-F5344CB8AC3E}">
        <p14:creationId xmlns:p14="http://schemas.microsoft.com/office/powerpoint/2010/main" val="86555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dirty="0">
                <a:latin typeface="Arial" panose="020B0604020202020204" pitchFamily="34" charset="0"/>
                <a:cs typeface="Arial" panose="020B0604020202020204" pitchFamily="34" charset="0"/>
              </a:rPr>
              <a:t>Notes and References</a:t>
            </a:r>
            <a:endParaRPr lang="en-US" sz="2800" b="1" i="1" dirty="0">
              <a:solidFill>
                <a:srgbClr val="00ABAC"/>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F0148971-B166-423C-9ABF-7423F0897DA9}"/>
              </a:ext>
            </a:extLst>
          </p:cNvPr>
          <p:cNvSpPr/>
          <p:nvPr/>
        </p:nvSpPr>
        <p:spPr>
          <a:xfrm>
            <a:off x="159798" y="887364"/>
            <a:ext cx="8882965" cy="4667496"/>
          </a:xfrm>
          <a:prstGeom prst="rect">
            <a:avLst/>
          </a:prstGeom>
        </p:spPr>
        <p:txBody>
          <a:bodyPr wrap="square">
            <a:spAutoFit/>
          </a:bodyPr>
          <a:lstStyle/>
          <a:p>
            <a:pPr>
              <a:lnSpc>
                <a:spcPct val="150000"/>
              </a:lnSpc>
            </a:pPr>
            <a:r>
              <a:rPr lang="en-US" sz="1050" dirty="0">
                <a:latin typeface="Arial" panose="020B0604020202020204" pitchFamily="34" charset="0"/>
                <a:cs typeface="Arial" panose="020B0604020202020204" pitchFamily="34" charset="0"/>
              </a:rPr>
              <a:t>[1] Recommendation 8 and Interpretive Note. </a:t>
            </a:r>
            <a:r>
              <a:rPr lang="en-US" sz="1050" dirty="0">
                <a:latin typeface="Arial" panose="020B0604020202020204" pitchFamily="34" charset="0"/>
                <a:cs typeface="Arial" panose="020B0604020202020204" pitchFamily="34" charset="0"/>
                <a:hlinkClick r:id="rId2" action="ppaction://hlinksldjump"/>
              </a:rPr>
              <a:t>Back</a:t>
            </a:r>
            <a:r>
              <a:rPr lang="en-US" sz="1050" dirty="0">
                <a:latin typeface="Arial" panose="020B0604020202020204" pitchFamily="34" charset="0"/>
                <a:cs typeface="Arial" panose="020B0604020202020204" pitchFamily="34" charset="0"/>
              </a:rPr>
              <a:t> </a:t>
            </a:r>
          </a:p>
          <a:p>
            <a:pPr>
              <a:lnSpc>
                <a:spcPct val="150000"/>
              </a:lnSpc>
            </a:pPr>
            <a:r>
              <a:rPr lang="en-US" sz="1050" dirty="0">
                <a:latin typeface="Arial" panose="020B0604020202020204" pitchFamily="34" charset="0"/>
                <a:cs typeface="Arial" panose="020B0604020202020204" pitchFamily="34" charset="0"/>
              </a:rPr>
              <a:t>[2]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3"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[3] Best Practices Paper on Combating the Abuse of Non-Profit </a:t>
            </a:r>
            <a:r>
              <a:rPr lang="en-US" sz="1050" dirty="0" err="1">
                <a:latin typeface="Arial" panose="020B0604020202020204" pitchFamily="34" charset="0"/>
                <a:cs typeface="Arial" panose="020B0604020202020204" pitchFamily="34" charset="0"/>
              </a:rPr>
              <a:t>Organisations</a:t>
            </a:r>
            <a:r>
              <a:rPr lang="en-US" sz="1050" dirty="0">
                <a:latin typeface="Arial" panose="020B0604020202020204" pitchFamily="34" charset="0"/>
                <a:cs typeface="Arial" panose="020B0604020202020204" pitchFamily="34" charset="0"/>
              </a:rPr>
              <a:t> (Recommendation 8), Section III.A </a:t>
            </a:r>
            <a:r>
              <a:rPr lang="en-US" sz="1050" u="sng" dirty="0">
                <a:latin typeface="Arial" panose="020B0604020202020204" pitchFamily="34" charset="0"/>
                <a:cs typeface="Arial" panose="020B0604020202020204" pitchFamily="34" charset="0"/>
                <a:hlinkClick r:id="rId4"/>
              </a:rPr>
              <a:t>http://www.fatf-gafi.org/media/fatf/documents/reports/BPP-combating-abuse-non-profit-organisations.pdf</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3"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[4] Assessing Technical Compliance with the FATF Recommendations and the Effectiveness of AML/CFT Systems. </a:t>
            </a:r>
            <a:r>
              <a:rPr lang="en-US" sz="1050" u="sng" dirty="0">
                <a:latin typeface="Arial" panose="020B0604020202020204" pitchFamily="34" charset="0"/>
                <a:cs typeface="Arial" panose="020B0604020202020204" pitchFamily="34" charset="0"/>
                <a:hlinkClick r:id="rId5"/>
              </a:rPr>
              <a:t>http://www.fatf-gafi.org/media/fatf/documents/methodology/FATF%20Methodology%2022%20Feb%202013.pdf</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3"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[5] FATF and GAFILAT (2018),</a:t>
            </a:r>
            <a:r>
              <a:rPr lang="en-US" sz="1050" i="1" dirty="0">
                <a:latin typeface="Arial" panose="020B0604020202020204" pitchFamily="34" charset="0"/>
                <a:cs typeface="Arial" panose="020B0604020202020204" pitchFamily="34" charset="0"/>
              </a:rPr>
              <a:t> Anti-money laundering and counter-terrorist financing measures.  Mexico.</a:t>
            </a:r>
            <a:r>
              <a:rPr lang="en-US" sz="1050" dirty="0">
                <a:latin typeface="Arial" panose="020B0604020202020204" pitchFamily="34" charset="0"/>
                <a:cs typeface="Arial" panose="020B0604020202020204" pitchFamily="34" charset="0"/>
              </a:rPr>
              <a:t>  Mutual Evaluation Report.  FATF, Paris. ¶243. </a:t>
            </a:r>
            <a:r>
              <a:rPr lang="en-US" sz="1050" dirty="0">
                <a:latin typeface="Arial" panose="020B0604020202020204" pitchFamily="34" charset="0"/>
                <a:cs typeface="Arial" panose="020B0604020202020204" pitchFamily="34" charset="0"/>
                <a:hlinkClick r:id="rId6"/>
              </a:rPr>
              <a:t>http://www.fatf-gafi.org/media/fatf/documents/reports/mer4/MER-Mexico-2018.pdf</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3"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[6] IN ¶1  </a:t>
            </a:r>
            <a:r>
              <a:rPr lang="en-US" sz="1050" dirty="0">
                <a:latin typeface="Arial" panose="020B0604020202020204" pitchFamily="34" charset="0"/>
                <a:cs typeface="Arial" panose="020B0604020202020204" pitchFamily="34" charset="0"/>
                <a:hlinkClick r:id="rId7"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[7] See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Also, see Best Practices Paper on Combating the Abuse of Non-Profit </a:t>
            </a:r>
            <a:r>
              <a:rPr lang="en-US" sz="1050" dirty="0" err="1">
                <a:latin typeface="Arial" panose="020B0604020202020204" pitchFamily="34" charset="0"/>
                <a:cs typeface="Arial" panose="020B0604020202020204" pitchFamily="34" charset="0"/>
              </a:rPr>
              <a:t>Organisations</a:t>
            </a:r>
            <a:r>
              <a:rPr lang="en-US" sz="1050" dirty="0">
                <a:latin typeface="Arial" panose="020B0604020202020204" pitchFamily="34" charset="0"/>
                <a:cs typeface="Arial" panose="020B0604020202020204" pitchFamily="34" charset="0"/>
              </a:rPr>
              <a:t> (Recommendation 8), Section III.A. ¶11. </a:t>
            </a:r>
            <a:r>
              <a:rPr lang="en-US" sz="1050" u="sng" dirty="0">
                <a:latin typeface="Arial" panose="020B0604020202020204" pitchFamily="34" charset="0"/>
                <a:cs typeface="Arial" panose="020B0604020202020204" pitchFamily="34" charset="0"/>
                <a:hlinkClick r:id="rId4"/>
              </a:rPr>
              <a:t>http://www.fatf-gafi.org/media/fatf/documents/reports/BPP-combating-abuse-non-profit-organisations.pdf</a:t>
            </a:r>
            <a:r>
              <a:rPr lang="en-US" sz="1050" u="sng"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7"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[8] See IN ¶ 6.b.  </a:t>
            </a:r>
            <a:r>
              <a:rPr lang="en-US" sz="1050" dirty="0">
                <a:latin typeface="Arial" panose="020B0604020202020204" pitchFamily="34" charset="0"/>
                <a:cs typeface="Arial" panose="020B0604020202020204" pitchFamily="34" charset="0"/>
                <a:hlinkClick r:id="rId7"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[9] See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¶4.  </a:t>
            </a:r>
            <a:r>
              <a:rPr lang="en-US" sz="1050" dirty="0">
                <a:latin typeface="Arial" panose="020B0604020202020204" pitchFamily="34" charset="0"/>
                <a:cs typeface="Arial" panose="020B0604020202020204" pitchFamily="34" charset="0"/>
                <a:hlinkClick r:id="rId8"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[10] See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¶6.b  </a:t>
            </a:r>
            <a:r>
              <a:rPr lang="en-US" sz="1050" dirty="0">
                <a:latin typeface="Arial" panose="020B0604020202020204" pitchFamily="34" charset="0"/>
                <a:cs typeface="Arial" panose="020B0604020202020204" pitchFamily="34" charset="0"/>
                <a:hlinkClick r:id="rId8"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[11] See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¶2   </a:t>
            </a:r>
            <a:r>
              <a:rPr lang="en-US" sz="1050" dirty="0">
                <a:latin typeface="Arial" panose="020B0604020202020204" pitchFamily="34" charset="0"/>
                <a:cs typeface="Arial" panose="020B0604020202020204" pitchFamily="34" charset="0"/>
                <a:hlinkClick r:id="rId8"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[12] See IN ¶5  </a:t>
            </a:r>
            <a:r>
              <a:rPr lang="en-US" sz="1050" dirty="0">
                <a:latin typeface="Arial" panose="020B0604020202020204" pitchFamily="34" charset="0"/>
                <a:cs typeface="Arial" panose="020B0604020202020204" pitchFamily="34" charset="0"/>
                <a:hlinkClick r:id="rId9" action="ppaction://hlinksldjump"/>
              </a:rPr>
              <a:t>Back</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[13] See </a:t>
            </a:r>
            <a:r>
              <a:rPr lang="en-US" sz="1050" i="1" dirty="0" err="1">
                <a:latin typeface="Arial" panose="020B0604020202020204" pitchFamily="34" charset="0"/>
                <a:cs typeface="Arial" panose="020B0604020202020204" pitchFamily="34" charset="0"/>
              </a:rPr>
              <a:t>Ibíd</a:t>
            </a:r>
            <a:r>
              <a:rPr lang="en-US" sz="1050" dirty="0">
                <a:latin typeface="Arial" panose="020B0604020202020204" pitchFamily="34" charset="0"/>
                <a:cs typeface="Arial" panose="020B0604020202020204" pitchFamily="34" charset="0"/>
              </a:rPr>
              <a:t>. ¶6  </a:t>
            </a:r>
            <a:r>
              <a:rPr lang="en-US" sz="1050" dirty="0">
                <a:latin typeface="Arial" panose="020B0604020202020204" pitchFamily="34" charset="0"/>
                <a:cs typeface="Arial" panose="020B0604020202020204" pitchFamily="34" charset="0"/>
                <a:hlinkClick r:id="rId10" action="ppaction://hlinksldjump"/>
              </a:rPr>
              <a:t>Back </a:t>
            </a:r>
            <a:endParaRPr lang="en-US" sz="1050" dirty="0">
              <a:latin typeface="Arial" panose="020B0604020202020204" pitchFamily="34" charset="0"/>
              <a:cs typeface="Arial" panose="020B0604020202020204" pitchFamily="34" charset="0"/>
            </a:endParaRPr>
          </a:p>
          <a:p>
            <a:pPr>
              <a:lnSpc>
                <a:spcPct val="150000"/>
              </a:lnSpc>
            </a:pPr>
            <a:r>
              <a:rPr lang="en-US" sz="1050" dirty="0">
                <a:latin typeface="Arial" panose="020B0604020202020204" pitchFamily="34" charset="0"/>
                <a:cs typeface="Arial" panose="020B0604020202020204" pitchFamily="34" charset="0"/>
              </a:rPr>
              <a:t>[14] Best Practices Paper on Combating the Abuse of Non-Profit </a:t>
            </a:r>
            <a:r>
              <a:rPr lang="en-US" sz="1050" dirty="0" err="1">
                <a:latin typeface="Arial" panose="020B0604020202020204" pitchFamily="34" charset="0"/>
                <a:cs typeface="Arial" panose="020B0604020202020204" pitchFamily="34" charset="0"/>
              </a:rPr>
              <a:t>Organisations</a:t>
            </a:r>
            <a:r>
              <a:rPr lang="en-US" sz="1050" dirty="0">
                <a:latin typeface="Arial" panose="020B0604020202020204" pitchFamily="34" charset="0"/>
                <a:cs typeface="Arial" panose="020B0604020202020204" pitchFamily="34" charset="0"/>
              </a:rPr>
              <a:t> (Recommendation 8), ¶25, 27. </a:t>
            </a:r>
            <a:r>
              <a:rPr lang="en-US" sz="1050" u="sng" dirty="0">
                <a:latin typeface="Arial" panose="020B0604020202020204" pitchFamily="34" charset="0"/>
                <a:cs typeface="Arial" panose="020B0604020202020204" pitchFamily="34" charset="0"/>
                <a:hlinkClick r:id="rId4"/>
              </a:rPr>
              <a:t>http://www.fatf-gafi.org/media/fatf/documents/reports/BPP-combating-abuse-non-profit-organisations.pdf</a:t>
            </a:r>
            <a:r>
              <a:rPr lang="en-US" sz="1050" u="sng"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hlinkClick r:id="rId10" action="ppaction://hlinksldjump"/>
              </a:rPr>
              <a:t>Back </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9869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6D644-EF65-4BE9-AC93-37052394BB94}"/>
              </a:ext>
            </a:extLst>
          </p:cNvPr>
          <p:cNvSpPr/>
          <p:nvPr/>
        </p:nvSpPr>
        <p:spPr>
          <a:xfrm>
            <a:off x="159798" y="219415"/>
            <a:ext cx="8966448" cy="480131"/>
          </a:xfrm>
          <a:prstGeom prst="rect">
            <a:avLst/>
          </a:prstGeom>
        </p:spPr>
        <p:txBody>
          <a:bodyPr wrap="square">
            <a:spAutoFit/>
          </a:bodyPr>
          <a:lstStyle/>
          <a:p>
            <a:pPr lvl="0">
              <a:lnSpc>
                <a:spcPct val="90000"/>
              </a:lnSpc>
              <a:spcBef>
                <a:spcPct val="0"/>
              </a:spcBef>
            </a:pPr>
            <a:r>
              <a:rPr lang="en-US" sz="2800" b="1" dirty="0">
                <a:latin typeface="Arial" panose="020B0604020202020204" pitchFamily="34" charset="0"/>
                <a:cs typeface="Arial" panose="020B0604020202020204" pitchFamily="34" charset="0"/>
              </a:rPr>
              <a:t>Notes and References</a:t>
            </a:r>
            <a:endParaRPr lang="en-US" sz="2800" b="1" i="1" dirty="0">
              <a:solidFill>
                <a:srgbClr val="00ABA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5C86272-9C86-484F-95CB-8D3BCF743217}"/>
              </a:ext>
            </a:extLst>
          </p:cNvPr>
          <p:cNvSpPr/>
          <p:nvPr/>
        </p:nvSpPr>
        <p:spPr>
          <a:xfrm>
            <a:off x="88776" y="825381"/>
            <a:ext cx="8966448" cy="5052602"/>
          </a:xfrm>
          <a:prstGeom prst="rect">
            <a:avLst/>
          </a:prstGeom>
        </p:spPr>
        <p:txBody>
          <a:bodyPr wrap="square">
            <a:spAutoFit/>
          </a:bodyPr>
          <a:lstStyle/>
          <a:p>
            <a:pPr>
              <a:lnSpc>
                <a:spcPct val="150000"/>
              </a:lnSpc>
            </a:pPr>
            <a:r>
              <a:rPr lang="en-US" sz="900" dirty="0">
                <a:latin typeface="Arial" panose="020B0604020202020204" pitchFamily="34" charset="0"/>
                <a:cs typeface="Arial" panose="020B0604020202020204" pitchFamily="34" charset="0"/>
              </a:rPr>
              <a:t>[15] For guidance on how to perform this analysis of NPO-related national laws, regulations and measures, see this </a:t>
            </a:r>
            <a:r>
              <a:rPr lang="en-US" sz="900" dirty="0">
                <a:latin typeface="Arial" panose="020B0604020202020204" pitchFamily="34" charset="0"/>
                <a:cs typeface="Arial" panose="020B0604020202020204" pitchFamily="34" charset="0"/>
                <a:hlinkClick r:id="rId2"/>
              </a:rPr>
              <a:t>ICNL research matrix</a:t>
            </a:r>
            <a:r>
              <a:rPr lang="en-US" sz="900" dirty="0">
                <a:latin typeface="Arial" panose="020B0604020202020204" pitchFamily="34" charset="0"/>
                <a:cs typeface="Arial" panose="020B0604020202020204" pitchFamily="34" charset="0"/>
              </a:rPr>
              <a:t>     </a:t>
            </a:r>
            <a:r>
              <a:rPr lang="en-US" sz="900" dirty="0">
                <a:solidFill>
                  <a:srgbClr val="FF0000"/>
                </a:solidFill>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3"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[16] Global NPO Coalition Webinar on the </a:t>
            </a:r>
            <a:r>
              <a:rPr lang="en-US" sz="900" i="1" dirty="0">
                <a:latin typeface="Arial" panose="020B0604020202020204" pitchFamily="34" charset="0"/>
                <a:cs typeface="Arial" panose="020B0604020202020204" pitchFamily="34" charset="0"/>
              </a:rPr>
              <a:t>ABCs for Risk Assessment of the Nonprofit Sector in Your Country. </a:t>
            </a:r>
            <a:r>
              <a:rPr lang="en-US" sz="900" u="sng" dirty="0">
                <a:latin typeface="Arial" panose="020B0604020202020204" pitchFamily="34" charset="0"/>
                <a:cs typeface="Arial" panose="020B0604020202020204" pitchFamily="34" charset="0"/>
                <a:hlinkClick r:id="rId4"/>
              </a:rPr>
              <a:t>http://fatfplatform.org</a:t>
            </a:r>
            <a:r>
              <a:rPr lang="en-US" sz="900" dirty="0">
                <a:latin typeface="Arial" panose="020B0604020202020204" pitchFamily="34" charset="0"/>
                <a:cs typeface="Arial" panose="020B0604020202020204" pitchFamily="34" charset="0"/>
              </a:rPr>
              <a:t>  Also available at </a:t>
            </a:r>
            <a:r>
              <a:rPr lang="en-US" sz="900" u="sng" dirty="0">
                <a:latin typeface="Arial" panose="020B0604020202020204" pitchFamily="34" charset="0"/>
                <a:cs typeface="Arial" panose="020B0604020202020204" pitchFamily="34" charset="0"/>
                <a:hlinkClick r:id="rId5"/>
              </a:rPr>
              <a:t>https://youtu.be/7Wxy17DnAj4</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6" action="ppaction://hlinksldjump"/>
              </a:rPr>
              <a:t>Back</a:t>
            </a:r>
            <a:r>
              <a:rPr lang="en-US" sz="900" dirty="0">
                <a:latin typeface="Arial" panose="020B0604020202020204" pitchFamily="34" charset="0"/>
                <a:cs typeface="Arial" panose="020B0604020202020204" pitchFamily="34" charset="0"/>
              </a:rPr>
              <a:t> </a:t>
            </a:r>
          </a:p>
          <a:p>
            <a:pPr>
              <a:lnSpc>
                <a:spcPct val="150000"/>
              </a:lnSpc>
            </a:pPr>
            <a:r>
              <a:rPr lang="en-US" sz="900" dirty="0">
                <a:latin typeface="Arial" panose="020B0604020202020204" pitchFamily="34" charset="0"/>
                <a:cs typeface="Arial" panose="020B0604020202020204" pitchFamily="34" charset="0"/>
              </a:rPr>
              <a:t>[17] Best Practices Paper on Combating the Abuse of Non-Profit </a:t>
            </a:r>
            <a:r>
              <a:rPr lang="en-US" sz="900" dirty="0" err="1">
                <a:latin typeface="Arial" panose="020B0604020202020204" pitchFamily="34" charset="0"/>
                <a:cs typeface="Arial" panose="020B0604020202020204" pitchFamily="34" charset="0"/>
              </a:rPr>
              <a:t>Organisations</a:t>
            </a:r>
            <a:r>
              <a:rPr lang="en-US" sz="900" dirty="0">
                <a:latin typeface="Arial" panose="020B0604020202020204" pitchFamily="34" charset="0"/>
                <a:cs typeface="Arial" panose="020B0604020202020204" pitchFamily="34" charset="0"/>
              </a:rPr>
              <a:t> (Recommendation 8), Section III.A </a:t>
            </a:r>
            <a:r>
              <a:rPr lang="en-US" sz="900" u="sng" dirty="0">
                <a:latin typeface="Arial" panose="020B0604020202020204" pitchFamily="34" charset="0"/>
                <a:cs typeface="Arial" panose="020B0604020202020204" pitchFamily="34" charset="0"/>
                <a:hlinkClick r:id="rId7"/>
              </a:rPr>
              <a:t>http://www.fatf-gafi.org/media/fatf/documents/reports/BPP-combating-abuse-non-profit-organisations.pdf</a:t>
            </a:r>
            <a:r>
              <a:rPr lang="en-US" sz="900" u="sng"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8" action="ppaction://hlinksldjump"/>
              </a:rPr>
              <a:t> 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[18] Case Study, Global NPO Coalition, </a:t>
            </a:r>
            <a:r>
              <a:rPr lang="en-US" sz="900" i="1" dirty="0">
                <a:latin typeface="Arial" panose="020B0604020202020204" pitchFamily="34" charset="0"/>
                <a:cs typeface="Arial" panose="020B0604020202020204" pitchFamily="34" charset="0"/>
              </a:rPr>
              <a:t>U.S. Nonprofit Organizations and the FATF Mutual Evaluation Process 2015-16</a:t>
            </a:r>
            <a:r>
              <a:rPr lang="en-US" sz="900" dirty="0">
                <a:latin typeface="Arial" panose="020B0604020202020204" pitchFamily="34" charset="0"/>
                <a:cs typeface="Arial" panose="020B0604020202020204" pitchFamily="34" charset="0"/>
              </a:rPr>
              <a:t>, November 2017.  </a:t>
            </a:r>
            <a:r>
              <a:rPr lang="en-US" sz="900" u="sng" dirty="0">
                <a:latin typeface="Arial" panose="020B0604020202020204" pitchFamily="34" charset="0"/>
                <a:cs typeface="Arial" panose="020B0604020202020204" pitchFamily="34" charset="0"/>
                <a:hlinkClick r:id="rId9"/>
              </a:rPr>
              <a:t>http://fatfplatform.org/uncategorized/case-study-us-nonprofit-organizations-fatf-mutual-evaluation-process-2015-16/</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0"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[19] Case Study, Global NPO Coalition, </a:t>
            </a:r>
            <a:r>
              <a:rPr lang="en-US" sz="900" i="1" dirty="0">
                <a:latin typeface="Arial" panose="020B0604020202020204" pitchFamily="34" charset="0"/>
                <a:cs typeface="Arial" panose="020B0604020202020204" pitchFamily="34" charset="0"/>
              </a:rPr>
              <a:t>U.S. Nonprofit Organizations and the FATF Mutual Evaluation Process 2015-16</a:t>
            </a:r>
            <a:r>
              <a:rPr lang="en-US" sz="900" dirty="0">
                <a:latin typeface="Arial" panose="020B0604020202020204" pitchFamily="34" charset="0"/>
                <a:cs typeface="Arial" panose="020B0604020202020204" pitchFamily="34" charset="0"/>
              </a:rPr>
              <a:t>, November 2017.  </a:t>
            </a:r>
            <a:r>
              <a:rPr lang="en-US" sz="900" u="sng" dirty="0">
                <a:latin typeface="Arial" panose="020B0604020202020204" pitchFamily="34" charset="0"/>
                <a:cs typeface="Arial" panose="020B0604020202020204" pitchFamily="34" charset="0"/>
                <a:hlinkClick r:id="rId9"/>
              </a:rPr>
              <a:t>http://fatfplatform.org/uncategorized/case-study-us-nonprofit-organizations-fatf-mutual-evaluation-process-2015-16/</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1"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[20] When developing your advocacy strategy, consider collecting arguments and counterarguments about NPO over-regulation based on erroneous interpretations of FATF standards and the stakeholder mapping tool. </a:t>
            </a:r>
            <a:r>
              <a:rPr lang="en-US" sz="900" dirty="0">
                <a:latin typeface="Arial" panose="020B0604020202020204" pitchFamily="34" charset="0"/>
                <a:cs typeface="Arial" panose="020B0604020202020204" pitchFamily="34" charset="0"/>
                <a:hlinkClick r:id="rId11" action="ppaction://hlinksldjump"/>
              </a:rPr>
              <a:t>Back</a:t>
            </a:r>
            <a:r>
              <a:rPr lang="en-US" sz="900" dirty="0">
                <a:latin typeface="Arial" panose="020B0604020202020204" pitchFamily="34" charset="0"/>
                <a:cs typeface="Arial" panose="020B0604020202020204" pitchFamily="34" charset="0"/>
              </a:rPr>
              <a:t> </a:t>
            </a:r>
          </a:p>
          <a:p>
            <a:pPr>
              <a:lnSpc>
                <a:spcPct val="150000"/>
              </a:lnSpc>
            </a:pPr>
            <a:r>
              <a:rPr lang="en-US" sz="900" dirty="0">
                <a:latin typeface="Arial" panose="020B0604020202020204" pitchFamily="34" charset="0"/>
                <a:cs typeface="Arial" panose="020B0604020202020204" pitchFamily="34" charset="0"/>
              </a:rPr>
              <a:t>[21] When developing your advocacy strategy, consider collecting arguments and counterarguments about NPO over-regulation based on erroneous interpretations of FATF standards and the stakeholder mapping tool. </a:t>
            </a:r>
            <a:r>
              <a:rPr lang="en-US" sz="900" dirty="0">
                <a:latin typeface="Arial" panose="020B0604020202020204" pitchFamily="34" charset="0"/>
                <a:cs typeface="Arial" panose="020B0604020202020204" pitchFamily="34" charset="0"/>
                <a:hlinkClick r:id="rId12"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[22] When developing your advocacy strategy, consider collecting arguments and counterarguments about NPO over-regulation based on erroneous interpretations of FATF standards and the stakeholder mapping tool. </a:t>
            </a:r>
            <a:r>
              <a:rPr lang="en-US" sz="900" dirty="0">
                <a:latin typeface="Arial" panose="020B0604020202020204" pitchFamily="34" charset="0"/>
                <a:cs typeface="Arial" panose="020B0604020202020204" pitchFamily="34" charset="0"/>
                <a:hlinkClick r:id="rId13"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[23] FATF/GAFI Mutual Evaluations. Available at: </a:t>
            </a:r>
            <a:r>
              <a:rPr lang="en-US" sz="900" u="sng" dirty="0">
                <a:latin typeface="Arial" panose="020B0604020202020204" pitchFamily="34" charset="0"/>
                <a:cs typeface="Arial" panose="020B0604020202020204" pitchFamily="34" charset="0"/>
                <a:hlinkClick r:id="rId14"/>
              </a:rPr>
              <a:t>http://www.fatf-gafi.org/publications/mutualevaluations/?hf=10&amp;b=0&amp;s=desc(fatf_releasedate)</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5"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[24] FATF. Procedures for the FATF fourth round of AML/CFT mutual evaluations. November 2017. (Page 20). See Figure 1, showing that regular follow-up takes place every three or even five years after the mutual evaluation report is adopted.  Enhanced follow-up consists of the making of three reports before the mutual evaluation is written.. </a:t>
            </a:r>
            <a:r>
              <a:rPr lang="en-US" sz="900" u="sng" dirty="0">
                <a:latin typeface="Arial" panose="020B0604020202020204" pitchFamily="34" charset="0"/>
                <a:cs typeface="Arial" panose="020B0604020202020204" pitchFamily="34" charset="0"/>
                <a:hlinkClick r:id="rId16"/>
              </a:rPr>
              <a:t>http://www.fatf-gafi.org/media/fatf/documents/methodology/FATF-4th-Round-Procedures.pdf</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5"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[25] If your government is in a stage before the Mutual Evaluation, then it has a strong incentive to perform the risk assessment in an expedite way.  </a:t>
            </a:r>
            <a:r>
              <a:rPr lang="en-US" sz="900" i="1" dirty="0">
                <a:latin typeface="Arial" panose="020B0604020202020204" pitchFamily="34" charset="0"/>
                <a:cs typeface="Arial" panose="020B0604020202020204" pitchFamily="34" charset="0"/>
              </a:rPr>
              <a:t>Then, this is the key time for the active engagement of the NPO sector</a:t>
            </a:r>
            <a:r>
              <a:rPr lang="en-US" sz="900" dirty="0">
                <a:latin typeface="Arial" panose="020B0604020202020204" pitchFamily="34" charset="0"/>
                <a:cs typeface="Arial" panose="020B0604020202020204" pitchFamily="34" charset="0"/>
              </a:rPr>
              <a:t>, not only because the sector should always be involved in any public policy issue that is relevant to its own work, including AML/CTF standards, but also because the FATF’s own standards require that the government and the sector be in a situation of “sustained outreach”.  </a:t>
            </a:r>
            <a:r>
              <a:rPr lang="en-US" sz="900" i="1" dirty="0">
                <a:latin typeface="Arial" panose="020B0604020202020204" pitchFamily="34" charset="0"/>
                <a:cs typeface="Arial" panose="020B0604020202020204" pitchFamily="34" charset="0"/>
              </a:rPr>
              <a:t>In fact, the FATF recommends a permanent, two-way dialog, as a best practice, specially if it is done through NPO coalitions and networks</a:t>
            </a:r>
            <a:r>
              <a:rPr lang="en-US" sz="900" dirty="0">
                <a:latin typeface="Arial" panose="020B0604020202020204" pitchFamily="34" charset="0"/>
                <a:cs typeface="Arial" panose="020B0604020202020204" pitchFamily="34" charset="0"/>
              </a:rPr>
              <a:t>.</a:t>
            </a:r>
            <a:r>
              <a:rPr lang="en-US" sz="900" i="1"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7" action="ppaction://hlinksldjump"/>
              </a:rPr>
              <a:t>Back</a:t>
            </a:r>
            <a:endParaRPr lang="en-US" sz="900" dirty="0">
              <a:latin typeface="Arial" panose="020B0604020202020204" pitchFamily="34" charset="0"/>
              <a:cs typeface="Arial" panose="020B0604020202020204" pitchFamily="34" charset="0"/>
            </a:endParaRPr>
          </a:p>
          <a:p>
            <a:pPr>
              <a:lnSpc>
                <a:spcPct val="150000"/>
              </a:lnSpc>
            </a:pPr>
            <a:r>
              <a:rPr lang="en-US" sz="900" dirty="0">
                <a:latin typeface="Arial" panose="020B0604020202020204" pitchFamily="34" charset="0"/>
                <a:cs typeface="Arial" panose="020B0604020202020204" pitchFamily="34" charset="0"/>
              </a:rPr>
              <a:t>[26] See the </a:t>
            </a:r>
            <a:r>
              <a:rPr lang="en-US" sz="900" dirty="0">
                <a:latin typeface="Arial" panose="020B0604020202020204" pitchFamily="34" charset="0"/>
                <a:cs typeface="Arial" panose="020B0604020202020204" pitchFamily="34" charset="0"/>
                <a:hlinkClick r:id="rId18"/>
              </a:rPr>
              <a:t>Stakeholder mapping tool  </a:t>
            </a:r>
            <a:r>
              <a:rPr lang="en-US" sz="900"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hlinkClick r:id="rId19" action="ppaction://hlinksldjump"/>
              </a:rPr>
              <a:t>Back</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40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8F1BD48-8DE8-4251-9F17-DD4E35B48C47}"/>
              </a:ext>
            </a:extLst>
          </p:cNvPr>
          <p:cNvSpPr txBox="1">
            <a:spLocks/>
          </p:cNvSpPr>
          <p:nvPr/>
        </p:nvSpPr>
        <p:spPr>
          <a:xfrm>
            <a:off x="532701" y="0"/>
            <a:ext cx="8078598" cy="7393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BAC"/>
                </a:solidFill>
                <a:latin typeface="Arial" charset="0"/>
                <a:ea typeface="Arial" charset="0"/>
                <a:cs typeface="Arial" charset="0"/>
              </a:defRPr>
            </a:lvl1pPr>
          </a:lstStyle>
          <a:p>
            <a:pPr algn="l"/>
            <a:r>
              <a:rPr lang="en-US" sz="4100" dirty="0"/>
              <a:t>The goal with this presentation:</a:t>
            </a:r>
          </a:p>
        </p:txBody>
      </p:sp>
      <p:grpSp>
        <p:nvGrpSpPr>
          <p:cNvPr id="6" name="Group 5">
            <a:extLst>
              <a:ext uri="{FF2B5EF4-FFF2-40B4-BE49-F238E27FC236}">
                <a16:creationId xmlns:a16="http://schemas.microsoft.com/office/drawing/2014/main" id="{839DB9E7-06B3-4352-A90F-858226B5BD33}"/>
              </a:ext>
            </a:extLst>
          </p:cNvPr>
          <p:cNvGrpSpPr/>
          <p:nvPr/>
        </p:nvGrpSpPr>
        <p:grpSpPr>
          <a:xfrm>
            <a:off x="348423" y="1551806"/>
            <a:ext cx="1584960" cy="3234269"/>
            <a:chOff x="0" y="1058328"/>
            <a:chExt cx="1584960" cy="3234269"/>
          </a:xfrm>
        </p:grpSpPr>
        <p:sp>
          <p:nvSpPr>
            <p:cNvPr id="7" name="Arrow: Down 6">
              <a:extLst>
                <a:ext uri="{FF2B5EF4-FFF2-40B4-BE49-F238E27FC236}">
                  <a16:creationId xmlns:a16="http://schemas.microsoft.com/office/drawing/2014/main" id="{F3B5B344-1FEF-45B0-8DBB-CF2EA1B90BB4}"/>
                </a:ext>
              </a:extLst>
            </p:cNvPr>
            <p:cNvSpPr/>
            <p:nvPr/>
          </p:nvSpPr>
          <p:spPr>
            <a:xfrm>
              <a:off x="0" y="1058328"/>
              <a:ext cx="1584960" cy="3234269"/>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Arrow: Down 4">
              <a:extLst>
                <a:ext uri="{FF2B5EF4-FFF2-40B4-BE49-F238E27FC236}">
                  <a16:creationId xmlns:a16="http://schemas.microsoft.com/office/drawing/2014/main" id="{A58B206B-0050-4C8E-B72A-A548E1C30924}"/>
                </a:ext>
              </a:extLst>
            </p:cNvPr>
            <p:cNvSpPr txBox="1"/>
            <p:nvPr/>
          </p:nvSpPr>
          <p:spPr>
            <a:xfrm>
              <a:off x="356616" y="1058328"/>
              <a:ext cx="871728" cy="28419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
        <p:nvSpPr>
          <p:cNvPr id="2" name="Rectangle 1">
            <a:extLst>
              <a:ext uri="{FF2B5EF4-FFF2-40B4-BE49-F238E27FC236}">
                <a16:creationId xmlns:a16="http://schemas.microsoft.com/office/drawing/2014/main" id="{731D4FB4-DBE2-498D-BEB4-F0CA56069145}"/>
              </a:ext>
            </a:extLst>
          </p:cNvPr>
          <p:cNvSpPr/>
          <p:nvPr/>
        </p:nvSpPr>
        <p:spPr>
          <a:xfrm>
            <a:off x="2420222" y="1171551"/>
            <a:ext cx="6723777" cy="4247317"/>
          </a:xfrm>
          <a:prstGeom prst="rect">
            <a:avLst/>
          </a:prstGeom>
        </p:spPr>
        <p:txBody>
          <a:bodyPr wrap="square">
            <a:spAutoFit/>
          </a:bodyPr>
          <a:lstStyle/>
          <a:p>
            <a:pPr lvl="0"/>
            <a:r>
              <a:rPr lang="en-US" b="1" dirty="0">
                <a:latin typeface="Arial" panose="020B0604020202020204" pitchFamily="34" charset="0"/>
                <a:ea typeface="Vollkorn" panose="00000500000000000000" pitchFamily="2" charset="0"/>
                <a:cs typeface="Arial" panose="020B0604020202020204" pitchFamily="34" charset="0"/>
              </a:rPr>
              <a:t>To provide a comprehensive overview of country obligations with regard to:</a:t>
            </a:r>
          </a:p>
          <a:p>
            <a:pPr lvl="0"/>
            <a:endParaRPr lang="en-US" dirty="0">
              <a:latin typeface="Arial" panose="020B0604020202020204" pitchFamily="34" charset="0"/>
              <a:ea typeface="Vollkorn" panose="00000500000000000000" pitchFamily="2" charset="0"/>
              <a:cs typeface="Arial" panose="020B0604020202020204" pitchFamily="34" charset="0"/>
            </a:endParaRPr>
          </a:p>
          <a:p>
            <a:pPr lvl="0"/>
            <a:r>
              <a:rPr lang="en-US" dirty="0">
                <a:latin typeface="Vollkorn" panose="00000500000000000000" pitchFamily="2" charset="0"/>
                <a:ea typeface="Vollkorn" panose="00000500000000000000" pitchFamily="2" charset="0"/>
              </a:rPr>
              <a:t>Recommendation 8 and FATF procedures used to evaluate compliance, </a:t>
            </a:r>
          </a:p>
          <a:p>
            <a:pPr lvl="0"/>
            <a:r>
              <a:rPr lang="en-US" i="1" dirty="0">
                <a:latin typeface="Vollkorn" panose="00000500000000000000" pitchFamily="2" charset="0"/>
                <a:ea typeface="Vollkorn" panose="00000500000000000000" pitchFamily="2" charset="0"/>
              </a:rPr>
              <a:t>thus contributing to greater NPO capacity to participate in and influence compliance with FATF obligations and procedures</a:t>
            </a:r>
            <a:r>
              <a:rPr lang="en-US" dirty="0">
                <a:latin typeface="Vollkorn" panose="00000500000000000000" pitchFamily="2" charset="0"/>
                <a:ea typeface="Vollkorn" panose="00000500000000000000" pitchFamily="2" charset="0"/>
              </a:rPr>
              <a:t>.</a:t>
            </a:r>
            <a:endParaRPr lang="en-US" dirty="0"/>
          </a:p>
          <a:p>
            <a:pPr lvl="0"/>
            <a:endParaRPr lang="en-US" dirty="0">
              <a:latin typeface="Arial" panose="020B0604020202020204" pitchFamily="34" charset="0"/>
              <a:ea typeface="Vollkorn" panose="00000500000000000000" pitchFamily="2" charset="0"/>
              <a:cs typeface="Arial" panose="020B0604020202020204" pitchFamily="34" charset="0"/>
            </a:endParaRPr>
          </a:p>
          <a:p>
            <a:pPr lvl="0"/>
            <a:r>
              <a:rPr lang="en-US" b="1" dirty="0">
                <a:latin typeface="Arial" panose="020B0604020202020204" pitchFamily="34" charset="0"/>
                <a:ea typeface="Vollkorn" panose="00000500000000000000" pitchFamily="2" charset="0"/>
                <a:cs typeface="Arial" panose="020B0604020202020204" pitchFamily="34" charset="0"/>
              </a:rPr>
              <a:t>We will identify:</a:t>
            </a:r>
          </a:p>
          <a:p>
            <a:pPr lvl="0"/>
            <a:endParaRPr lang="en-US" dirty="0">
              <a:latin typeface="Arial" panose="020B0604020202020204" pitchFamily="34" charset="0"/>
              <a:ea typeface="Vollkorn" panose="00000500000000000000" pitchFamily="2" charset="0"/>
              <a:cs typeface="Arial" panose="020B0604020202020204" pitchFamily="34" charset="0"/>
            </a:endParaRPr>
          </a:p>
          <a:p>
            <a:pPr marL="285750" lvl="0" indent="-285750">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Key issues pertaining to Recommendation 8; </a:t>
            </a:r>
          </a:p>
          <a:p>
            <a:pPr marL="285750" lvl="0" indent="-285750">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Links to sources for more information;</a:t>
            </a:r>
          </a:p>
          <a:p>
            <a:pPr marL="285750" lvl="0" indent="-285750">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Options for engagement that NPO’s might consider;</a:t>
            </a:r>
          </a:p>
          <a:p>
            <a:pPr marL="285750" lvl="0" indent="-285750">
              <a:buFont typeface="Arial" panose="020B0604020202020204" pitchFamily="34" charset="0"/>
              <a:buChar char="•"/>
            </a:pPr>
            <a:r>
              <a:rPr lang="en-US" dirty="0">
                <a:latin typeface="Arial" panose="020B0604020202020204" pitchFamily="34" charset="0"/>
                <a:ea typeface="Vollkorn" panose="00000500000000000000" pitchFamily="2" charset="0"/>
                <a:cs typeface="Arial" panose="020B0604020202020204" pitchFamily="34" charset="0"/>
              </a:rPr>
              <a:t>and timelines for engagement.</a:t>
            </a:r>
            <a:endParaRPr lang="en-US" dirty="0">
              <a:latin typeface="Arial" panose="020B0604020202020204" pitchFamily="34" charset="0"/>
              <a:cs typeface="Arial" panose="020B0604020202020204" pitchFamily="34" charset="0"/>
            </a:endParaRPr>
          </a:p>
          <a:p>
            <a:pPr lvl="0"/>
            <a:endParaRPr lang="en-US" dirty="0"/>
          </a:p>
        </p:txBody>
      </p:sp>
    </p:spTree>
    <p:extLst>
      <p:ext uri="{BB962C8B-B14F-4D97-AF65-F5344CB8AC3E}">
        <p14:creationId xmlns:p14="http://schemas.microsoft.com/office/powerpoint/2010/main" val="265200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1A41CD2-93C6-4A3C-A301-D98F84581AF1}"/>
              </a:ext>
            </a:extLst>
          </p:cNvPr>
          <p:cNvSpPr txBox="1">
            <a:spLocks/>
          </p:cNvSpPr>
          <p:nvPr/>
        </p:nvSpPr>
        <p:spPr>
          <a:xfrm>
            <a:off x="150921" y="129394"/>
            <a:ext cx="9144000" cy="741451"/>
          </a:xfrm>
          <a:prstGeom prst="rect">
            <a:avLst/>
          </a:prstGeom>
        </p:spPr>
        <p:txBody>
          <a:bodyPr vert="horz" lIns="91440" tIns="45720" rIns="91440" bIns="45720" rtlCol="0" anchor="b">
            <a:normAutofit fontScale="92500"/>
          </a:bodyPr>
          <a:lstStyle>
            <a:defPPr>
              <a:defRPr lang="en-US"/>
            </a:defPPr>
            <a:lvl1pPr>
              <a:lnSpc>
                <a:spcPct val="90000"/>
              </a:lnSpc>
              <a:spcBef>
                <a:spcPct val="0"/>
              </a:spcBef>
              <a:buNone/>
              <a:defRPr sz="4400" b="1">
                <a:solidFill>
                  <a:srgbClr val="00ABAC"/>
                </a:solidFill>
                <a:latin typeface="Arial" charset="0"/>
                <a:ea typeface="Arial" charset="0"/>
                <a:cs typeface="Arial" charset="0"/>
              </a:defRPr>
            </a:lvl1pPr>
          </a:lstStyle>
          <a:p>
            <a:r>
              <a:rPr lang="en-US" dirty="0"/>
              <a:t>How this presentation is organized:</a:t>
            </a:r>
          </a:p>
        </p:txBody>
      </p:sp>
      <p:sp>
        <p:nvSpPr>
          <p:cNvPr id="2" name="Rectangle 1">
            <a:extLst>
              <a:ext uri="{FF2B5EF4-FFF2-40B4-BE49-F238E27FC236}">
                <a16:creationId xmlns:a16="http://schemas.microsoft.com/office/drawing/2014/main" id="{54EAFAD3-C348-46E8-8D14-3AB4C7644B9E}"/>
              </a:ext>
            </a:extLst>
          </p:cNvPr>
          <p:cNvSpPr/>
          <p:nvPr/>
        </p:nvSpPr>
        <p:spPr>
          <a:xfrm>
            <a:off x="0" y="1305107"/>
            <a:ext cx="9144000" cy="3711465"/>
          </a:xfrm>
          <a:prstGeom prst="rect">
            <a:avLst/>
          </a:prstGeom>
        </p:spPr>
        <p:txBody>
          <a:bodyPr wrap="square">
            <a:spAutoFit/>
          </a:bodyPr>
          <a:lstStyle/>
          <a:p>
            <a:pPr marL="457200" indent="-457200">
              <a:lnSpc>
                <a:spcPct val="124000"/>
              </a:lnSpc>
              <a:buAutoNum type="arabicPeriod"/>
            </a:pPr>
            <a:r>
              <a:rPr lang="en-US" sz="2400" dirty="0">
                <a:latin typeface="Arial" panose="020B0604020202020204" pitchFamily="34" charset="0"/>
                <a:ea typeface="Vollkorn" panose="00000500000000000000" pitchFamily="2" charset="0"/>
                <a:cs typeface="Arial" panose="020B0604020202020204" pitchFamily="34" charset="0"/>
              </a:rPr>
              <a:t>An explanation of FATF Recommendation 8 requirements;</a:t>
            </a:r>
          </a:p>
          <a:p>
            <a:pPr marL="457200" indent="-457200">
              <a:lnSpc>
                <a:spcPct val="124000"/>
              </a:lnSpc>
              <a:buAutoNum type="arabicPeriod"/>
            </a:pPr>
            <a:r>
              <a:rPr lang="en-US" sz="2400" dirty="0">
                <a:latin typeface="Arial" panose="020B0604020202020204" pitchFamily="34" charset="0"/>
                <a:ea typeface="Vollkorn" panose="00000500000000000000" pitchFamily="2" charset="0"/>
                <a:cs typeface="Arial" panose="020B0604020202020204" pitchFamily="34" charset="0"/>
              </a:rPr>
              <a:t>Guidance about options, strategies, and sources of information and support that NPO’s may consider in order to influence FATF procedures. Key questions are time to correspond to:</a:t>
            </a:r>
          </a:p>
          <a:p>
            <a:pPr marL="1657350" lvl="3" indent="-285750">
              <a:lnSpc>
                <a:spcPct val="124000"/>
              </a:lnSpc>
              <a:buFont typeface="Arial" panose="020B0604020202020204" pitchFamily="34" charset="0"/>
              <a:buChar char="•"/>
            </a:pPr>
            <a:r>
              <a:rPr lang="en-US" sz="2400" dirty="0">
                <a:latin typeface="Arial" panose="020B0604020202020204" pitchFamily="34" charset="0"/>
                <a:ea typeface="Vollkorn" panose="00000500000000000000" pitchFamily="2" charset="0"/>
                <a:cs typeface="Arial" panose="020B0604020202020204" pitchFamily="34" charset="0"/>
              </a:rPr>
              <a:t>Before a FATF country evaluation in your country;</a:t>
            </a:r>
          </a:p>
          <a:p>
            <a:pPr marL="1657350" lvl="3" indent="-285750">
              <a:lnSpc>
                <a:spcPct val="124000"/>
              </a:lnSpc>
              <a:buFont typeface="Arial" panose="020B0604020202020204" pitchFamily="34" charset="0"/>
              <a:buChar char="•"/>
            </a:pPr>
            <a:r>
              <a:rPr lang="en-US" sz="2400" dirty="0">
                <a:latin typeface="Arial" panose="020B0604020202020204" pitchFamily="34" charset="0"/>
                <a:ea typeface="Vollkorn" panose="00000500000000000000" pitchFamily="2" charset="0"/>
                <a:cs typeface="Arial" panose="020B0604020202020204" pitchFamily="34" charset="0"/>
              </a:rPr>
              <a:t>During a FATF evaluation; and</a:t>
            </a:r>
          </a:p>
          <a:p>
            <a:pPr marL="1657350" lvl="3" indent="-285750">
              <a:lnSpc>
                <a:spcPct val="124000"/>
              </a:lnSpc>
              <a:buFont typeface="Arial" panose="020B0604020202020204" pitchFamily="34" charset="0"/>
              <a:buChar char="•"/>
            </a:pPr>
            <a:r>
              <a:rPr lang="en-US" sz="2400" dirty="0">
                <a:latin typeface="Arial" panose="020B0604020202020204" pitchFamily="34" charset="0"/>
                <a:ea typeface="Vollkorn" panose="00000500000000000000" pitchFamily="2" charset="0"/>
                <a:cs typeface="Arial" panose="020B0604020202020204" pitchFamily="34" charset="0"/>
              </a:rPr>
              <a:t>After the FATF country evaluation.</a:t>
            </a:r>
          </a:p>
          <a:p>
            <a:pPr marL="457200" indent="-457200">
              <a:lnSpc>
                <a:spcPct val="124000"/>
              </a:lnSpc>
              <a:buAutoNum type="arabicPeriod"/>
            </a:pPr>
            <a:endParaRPr lang="en-US" sz="2400" dirty="0">
              <a:latin typeface="Arial" panose="020B0604020202020204" pitchFamily="34" charset="0"/>
              <a:ea typeface="Vollkorn" panose="00000500000000000000" pitchFamily="2" charset="0"/>
              <a:cs typeface="Arial" panose="020B0604020202020204" pitchFamily="34" charset="0"/>
            </a:endParaRPr>
          </a:p>
        </p:txBody>
      </p:sp>
    </p:spTree>
    <p:extLst>
      <p:ext uri="{BB962C8B-B14F-4D97-AF65-F5344CB8AC3E}">
        <p14:creationId xmlns:p14="http://schemas.microsoft.com/office/powerpoint/2010/main" val="2017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FA7715-511E-4BBE-A17B-DCAE6EBEEF4A}"/>
              </a:ext>
            </a:extLst>
          </p:cNvPr>
          <p:cNvSpPr/>
          <p:nvPr/>
        </p:nvSpPr>
        <p:spPr>
          <a:xfrm>
            <a:off x="213064" y="1703401"/>
            <a:ext cx="9028590" cy="4552027"/>
          </a:xfrm>
          <a:prstGeom prst="rect">
            <a:avLst/>
          </a:prstGeom>
        </p:spPr>
        <p:txBody>
          <a:bodyPr vert="horz" lIns="91440" tIns="45720" rIns="91440" bIns="45720" rtlCol="0" anchor="b">
            <a:normAutofit fontScale="77500" lnSpcReduction="20000"/>
          </a:bodyPr>
          <a:lstStyle/>
          <a:p>
            <a:pPr>
              <a:lnSpc>
                <a:spcPct val="90000"/>
              </a:lnSpc>
              <a:spcBef>
                <a:spcPct val="0"/>
              </a:spcBef>
            </a:pPr>
            <a:endParaRPr lang="es-ES" sz="3100" b="1" dirty="0">
              <a:solidFill>
                <a:srgbClr val="00ABAC"/>
              </a:solidFill>
              <a:latin typeface="Arial" charset="0"/>
              <a:cs typeface="Arial" charset="0"/>
            </a:endParaRPr>
          </a:p>
          <a:p>
            <a:pPr>
              <a:lnSpc>
                <a:spcPct val="90000"/>
              </a:lnSpc>
              <a:spcBef>
                <a:spcPct val="0"/>
              </a:spcBef>
            </a:pPr>
            <a:endParaRPr lang="es-ES" sz="2400" b="1" dirty="0">
              <a:solidFill>
                <a:srgbClr val="00ABAC"/>
              </a:solidFill>
              <a:latin typeface="Arial" charset="0"/>
              <a:cs typeface="Arial" charset="0"/>
            </a:endParaRPr>
          </a:p>
          <a:p>
            <a:pPr>
              <a:lnSpc>
                <a:spcPct val="120000"/>
              </a:lnSpc>
              <a:spcBef>
                <a:spcPct val="0"/>
              </a:spcBef>
            </a:pPr>
            <a:r>
              <a:rPr lang="en-US" sz="2200" dirty="0">
                <a:latin typeface="Arial" panose="020B0604020202020204" pitchFamily="34" charset="0"/>
                <a:ea typeface="Vollkorn" panose="00000500000000000000" pitchFamily="2" charset="0"/>
                <a:cs typeface="Arial" panose="020B0604020202020204" pitchFamily="34" charset="0"/>
              </a:rPr>
              <a:t>As explained in the Interpretative Note to Recommendation 8 </a:t>
            </a:r>
            <a:r>
              <a:rPr lang="en-US" sz="1500" dirty="0">
                <a:latin typeface="Arial" panose="020B0604020202020204" pitchFamily="34" charset="0"/>
                <a:ea typeface="Vollkorn" panose="00000500000000000000" pitchFamily="2" charset="0"/>
                <a:cs typeface="Arial" panose="020B0604020202020204" pitchFamily="34" charset="0"/>
                <a:hlinkClick r:id="" action="ppaction://noaction"/>
              </a:rPr>
              <a:t>[2] </a:t>
            </a:r>
            <a:r>
              <a:rPr lang="en-US" sz="1500" dirty="0">
                <a:latin typeface="Arial" panose="020B0604020202020204" pitchFamily="34" charset="0"/>
                <a:ea typeface="Vollkorn" panose="00000500000000000000" pitchFamily="2" charset="0"/>
                <a:cs typeface="Arial" panose="020B0604020202020204" pitchFamily="34" charset="0"/>
              </a:rPr>
              <a:t> </a:t>
            </a:r>
            <a:r>
              <a:rPr lang="en-US" sz="2200" dirty="0">
                <a:latin typeface="Arial" panose="020B0604020202020204" pitchFamily="34" charset="0"/>
                <a:ea typeface="Vollkorn" panose="00000500000000000000" pitchFamily="2" charset="0"/>
                <a:cs typeface="Arial" panose="020B0604020202020204" pitchFamily="34" charset="0"/>
              </a:rPr>
              <a:t>and the Good Practices </a:t>
            </a:r>
            <a:r>
              <a:rPr lang="en-US" sz="1500" dirty="0">
                <a:latin typeface="Arial" panose="020B0604020202020204" pitchFamily="34" charset="0"/>
                <a:ea typeface="Vollkorn" panose="00000500000000000000" pitchFamily="2" charset="0"/>
                <a:cs typeface="Arial" panose="020B0604020202020204" pitchFamily="34" charset="0"/>
                <a:hlinkClick r:id="" action="ppaction://noaction"/>
              </a:rPr>
              <a:t>[3] </a:t>
            </a:r>
            <a:r>
              <a:rPr lang="en-US" sz="2200" dirty="0">
                <a:latin typeface="Arial" panose="020B0604020202020204" pitchFamily="34" charset="0"/>
                <a:ea typeface="Vollkorn" panose="00000500000000000000" pitchFamily="2" charset="0"/>
                <a:cs typeface="Arial" panose="020B0604020202020204" pitchFamily="34" charset="0"/>
              </a:rPr>
              <a:t>published by the FATF, countries must:</a:t>
            </a:r>
          </a:p>
          <a:p>
            <a:pPr>
              <a:lnSpc>
                <a:spcPct val="120000"/>
              </a:lnSpc>
              <a:spcBef>
                <a:spcPct val="0"/>
              </a:spcBef>
            </a:pPr>
            <a:endParaRPr lang="en-US" sz="22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2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Identify an NPO subset that is vulnerable terrorist financing abuse – </a:t>
            </a:r>
            <a:r>
              <a:rPr lang="en-US" sz="2200" i="1" dirty="0">
                <a:latin typeface="Arial" panose="020B0604020202020204" pitchFamily="34" charset="0"/>
                <a:ea typeface="Vollkorn" panose="00000500000000000000" pitchFamily="2" charset="0"/>
                <a:cs typeface="Arial" panose="020B0604020202020204" pitchFamily="34" charset="0"/>
              </a:rPr>
              <a:t>it is not the entire sector that is vulnerable; </a:t>
            </a:r>
            <a:r>
              <a:rPr lang="en-US" sz="2200" dirty="0">
                <a:latin typeface="Arial" panose="020B0604020202020204" pitchFamily="34" charset="0"/>
                <a:ea typeface="Vollkorn" panose="00000500000000000000" pitchFamily="2" charset="0"/>
                <a:cs typeface="Arial" panose="020B0604020202020204" pitchFamily="34" charset="0"/>
              </a:rPr>
              <a:t>and</a:t>
            </a:r>
          </a:p>
          <a:p>
            <a:pPr marL="342900" indent="-342900">
              <a:lnSpc>
                <a:spcPct val="12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Review the adequacy of laws and regulations related to that NPO subset. </a:t>
            </a:r>
            <a:r>
              <a:rPr lang="es-419" sz="2200" dirty="0">
                <a:latin typeface="Arial" panose="020B0604020202020204" pitchFamily="34" charset="0"/>
                <a:ea typeface="Vollkorn" panose="00000500000000000000" pitchFamily="2" charset="0"/>
                <a:cs typeface="Arial" panose="020B0604020202020204" pitchFamily="34" charset="0"/>
              </a:rPr>
              <a:t> </a:t>
            </a:r>
          </a:p>
          <a:p>
            <a:pPr marL="342900" indent="-342900">
              <a:lnSpc>
                <a:spcPct val="12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Adequacy checks must identify the nature of terrorist financing threats and must consider the adequacy of other risk-mitigation measures, including policies, working more closely with the NPO sector, sector self-regulation measures, </a:t>
            </a:r>
            <a:r>
              <a:rPr lang="en-US" sz="2200" dirty="0" err="1">
                <a:latin typeface="Arial" panose="020B0604020202020204" pitchFamily="34" charset="0"/>
                <a:ea typeface="Vollkorn" panose="00000500000000000000" pitchFamily="2" charset="0"/>
                <a:cs typeface="Arial" panose="020B0604020202020204" pitchFamily="34" charset="0"/>
              </a:rPr>
              <a:t>etc</a:t>
            </a:r>
            <a:r>
              <a:rPr lang="en-US" sz="1700" dirty="0">
                <a:latin typeface="Arial" panose="020B0604020202020204" pitchFamily="34" charset="0"/>
                <a:ea typeface="Vollkorn" panose="00000500000000000000" pitchFamily="2" charset="0"/>
                <a:cs typeface="Arial" panose="020B0604020202020204" pitchFamily="34" charset="0"/>
                <a:hlinkClick r:id="" action="ppaction://noaction"/>
              </a:rPr>
              <a:t> [4].</a:t>
            </a:r>
            <a:endParaRPr lang="en-US" sz="17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20000"/>
              </a:lnSpc>
              <a:spcBef>
                <a:spcPct val="0"/>
              </a:spcBef>
              <a:buFont typeface="Arial" panose="020B0604020202020204" pitchFamily="34" charset="0"/>
              <a:buChar char="•"/>
            </a:pPr>
            <a:r>
              <a:rPr lang="en-US" sz="2200" i="1" dirty="0">
                <a:latin typeface="Arial" panose="020B0604020202020204" pitchFamily="34" charset="0"/>
                <a:ea typeface="Vollkorn" panose="00000500000000000000" pitchFamily="2" charset="0"/>
                <a:cs typeface="Arial" panose="020B0604020202020204" pitchFamily="34" charset="0"/>
              </a:rPr>
              <a:t>Imposing new standards is not mandatory</a:t>
            </a:r>
            <a:r>
              <a:rPr lang="en-US" sz="2200" dirty="0">
                <a:latin typeface="Arial" panose="020B0604020202020204" pitchFamily="34" charset="0"/>
                <a:ea typeface="Vollkorn" panose="00000500000000000000" pitchFamily="2" charset="0"/>
                <a:cs typeface="Arial" panose="020B0604020202020204" pitchFamily="34" charset="0"/>
              </a:rPr>
              <a:t>; this check may reveal that standards in force are appropriate.</a:t>
            </a:r>
          </a:p>
          <a:p>
            <a:pPr marL="342900" indent="-342900">
              <a:lnSpc>
                <a:spcPct val="12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What’s more, if standards are too extensive and onerous, the FATF will consider them deficient</a:t>
            </a:r>
            <a:r>
              <a:rPr lang="es-419" sz="2200" dirty="0">
                <a:latin typeface="Arial" panose="020B0604020202020204" pitchFamily="34" charset="0"/>
                <a:ea typeface="Vollkorn" panose="00000500000000000000" pitchFamily="2" charset="0"/>
                <a:cs typeface="Arial" panose="020B0604020202020204" pitchFamily="34" charset="0"/>
              </a:rPr>
              <a:t> </a:t>
            </a:r>
            <a:r>
              <a:rPr lang="es-419" sz="1700" dirty="0">
                <a:latin typeface="Arial" panose="020B0604020202020204" pitchFamily="34" charset="0"/>
                <a:ea typeface="Vollkorn" panose="00000500000000000000" pitchFamily="2" charset="0"/>
                <a:cs typeface="Arial" panose="020B0604020202020204" pitchFamily="34" charset="0"/>
                <a:hlinkClick r:id="" action="ppaction://noaction"/>
              </a:rPr>
              <a:t>[5].</a:t>
            </a:r>
            <a:endParaRPr lang="es-419" sz="1700" dirty="0">
              <a:latin typeface="Arial" panose="020B0604020202020204" pitchFamily="34" charset="0"/>
              <a:ea typeface="Vollkorn" panose="00000500000000000000" pitchFamily="2" charset="0"/>
              <a:cs typeface="Arial" panose="020B0604020202020204" pitchFamily="34" charset="0"/>
            </a:endParaRPr>
          </a:p>
          <a:p>
            <a:pPr>
              <a:lnSpc>
                <a:spcPct val="90000"/>
              </a:lnSpc>
              <a:spcBef>
                <a:spcPct val="0"/>
              </a:spcBef>
            </a:pPr>
            <a:endParaRPr lang="en-US" sz="2000" dirty="0">
              <a:latin typeface="Vollkorn" panose="00000500000000000000" pitchFamily="2" charset="0"/>
              <a:ea typeface="Vollkorn" panose="00000500000000000000" pitchFamily="2" charset="0"/>
            </a:endParaRPr>
          </a:p>
          <a:p>
            <a:pPr>
              <a:lnSpc>
                <a:spcPct val="90000"/>
              </a:lnSpc>
              <a:spcBef>
                <a:spcPct val="0"/>
              </a:spcBef>
            </a:pPr>
            <a:endParaRPr lang="en-US" sz="2000" dirty="0">
              <a:latin typeface="Arial" panose="020B0604020202020204" pitchFamily="34" charset="0"/>
              <a:ea typeface="Vollkorn" panose="00000500000000000000" pitchFamily="2" charset="0"/>
              <a:cs typeface="Arial" panose="020B0604020202020204" pitchFamily="34" charset="0"/>
            </a:endParaRPr>
          </a:p>
          <a:p>
            <a:pPr>
              <a:lnSpc>
                <a:spcPct val="90000"/>
              </a:lnSpc>
              <a:spcBef>
                <a:spcPct val="0"/>
              </a:spcBef>
            </a:pPr>
            <a:endParaRPr lang="es-ES" sz="2400" b="1" dirty="0">
              <a:solidFill>
                <a:srgbClr val="00ABAC"/>
              </a:solidFill>
              <a:latin typeface="Arial" charset="0"/>
              <a:cs typeface="Arial" charset="0"/>
            </a:endParaRPr>
          </a:p>
          <a:p>
            <a:pPr>
              <a:lnSpc>
                <a:spcPct val="90000"/>
              </a:lnSpc>
              <a:spcBef>
                <a:spcPct val="0"/>
              </a:spcBef>
            </a:pPr>
            <a:endParaRPr lang="en-US" sz="2400" b="1" dirty="0">
              <a:solidFill>
                <a:srgbClr val="00ABAC"/>
              </a:solidFill>
              <a:latin typeface="Arial" charset="0"/>
              <a:cs typeface="Arial" charset="0"/>
            </a:endParaRPr>
          </a:p>
        </p:txBody>
      </p:sp>
      <p:sp>
        <p:nvSpPr>
          <p:cNvPr id="3" name="Rectangle 2">
            <a:extLst>
              <a:ext uri="{FF2B5EF4-FFF2-40B4-BE49-F238E27FC236}">
                <a16:creationId xmlns:a16="http://schemas.microsoft.com/office/drawing/2014/main" id="{8C8C0405-E4B3-44FB-8A2E-BEC1D56239AB}"/>
              </a:ext>
            </a:extLst>
          </p:cNvPr>
          <p:cNvSpPr/>
          <p:nvPr/>
        </p:nvSpPr>
        <p:spPr>
          <a:xfrm>
            <a:off x="155359" y="195309"/>
            <a:ext cx="9028590" cy="1643527"/>
          </a:xfrm>
          <a:prstGeom prst="rect">
            <a:avLst/>
          </a:prstGeom>
        </p:spPr>
        <p:txBody>
          <a:bodyPr wrap="square">
            <a:spAutoFit/>
          </a:bodyPr>
          <a:lstStyle/>
          <a:p>
            <a:pPr lvl="0">
              <a:lnSpc>
                <a:spcPct val="90000"/>
              </a:lnSpc>
              <a:spcBef>
                <a:spcPct val="0"/>
              </a:spcBef>
            </a:pPr>
            <a:r>
              <a:rPr lang="en-US" sz="2800" b="1" dirty="0">
                <a:solidFill>
                  <a:srgbClr val="00ABAC"/>
                </a:solidFill>
                <a:latin typeface="Arial" charset="0"/>
                <a:cs typeface="Arial" charset="0"/>
              </a:rPr>
              <a:t>Countries should review the adequacy of laws and regulations that relate to non-profit organizations which the country has identified as being vulnerable to terrorist financing abuse.</a:t>
            </a:r>
            <a:endParaRPr lang="es-ES" sz="2800" b="1" dirty="0">
              <a:solidFill>
                <a:srgbClr val="00ABAC"/>
              </a:solidFill>
              <a:latin typeface="Arial" charset="0"/>
              <a:cs typeface="Arial" charset="0"/>
            </a:endParaRPr>
          </a:p>
        </p:txBody>
      </p:sp>
    </p:spTree>
    <p:extLst>
      <p:ext uri="{BB962C8B-B14F-4D97-AF65-F5344CB8AC3E}">
        <p14:creationId xmlns:p14="http://schemas.microsoft.com/office/powerpoint/2010/main" val="215033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FA7715-511E-4BBE-A17B-DCAE6EBEEF4A}"/>
              </a:ext>
            </a:extLst>
          </p:cNvPr>
          <p:cNvSpPr/>
          <p:nvPr/>
        </p:nvSpPr>
        <p:spPr>
          <a:xfrm>
            <a:off x="155359" y="2021888"/>
            <a:ext cx="9028590" cy="4552027"/>
          </a:xfrm>
          <a:prstGeom prst="rect">
            <a:avLst/>
          </a:prstGeom>
        </p:spPr>
        <p:txBody>
          <a:bodyPr vert="horz" lIns="91440" tIns="45720" rIns="91440" bIns="45720" rtlCol="0" anchor="b">
            <a:normAutofit fontScale="85000" lnSpcReduction="20000"/>
          </a:bodyPr>
          <a:lstStyle/>
          <a:p>
            <a:pPr>
              <a:lnSpc>
                <a:spcPct val="90000"/>
              </a:lnSpc>
              <a:spcBef>
                <a:spcPct val="0"/>
              </a:spcBef>
            </a:pPr>
            <a:endParaRPr lang="es-ES" sz="3100" b="1" dirty="0">
              <a:solidFill>
                <a:srgbClr val="00ABAC"/>
              </a:solidFill>
              <a:latin typeface="Arial" charset="0"/>
              <a:cs typeface="Arial" charset="0"/>
            </a:endParaRPr>
          </a:p>
          <a:p>
            <a:pPr>
              <a:lnSpc>
                <a:spcPct val="90000"/>
              </a:lnSpc>
              <a:spcBef>
                <a:spcPct val="0"/>
              </a:spcBef>
            </a:pPr>
            <a:endParaRPr lang="es-ES" sz="2400" b="1" dirty="0">
              <a:solidFill>
                <a:srgbClr val="00ABAC"/>
              </a:solidFill>
              <a:latin typeface="Arial" charset="0"/>
              <a:cs typeface="Arial" charset="0"/>
            </a:endParaRPr>
          </a:p>
          <a:p>
            <a:pPr>
              <a:lnSpc>
                <a:spcPct val="120000"/>
              </a:lnSpc>
              <a:spcBef>
                <a:spcPct val="0"/>
              </a:spcBef>
            </a:pPr>
            <a:r>
              <a:rPr lang="en-US" sz="2200" dirty="0">
                <a:latin typeface="Arial" panose="020B0604020202020204" pitchFamily="34" charset="0"/>
                <a:ea typeface="Vollkorn" panose="00000500000000000000" pitchFamily="2" charset="0"/>
                <a:cs typeface="Arial" panose="020B0604020202020204" pitchFamily="34" charset="0"/>
              </a:rPr>
              <a:t>FATF has repeatedly rejected the notion that national standards should treat </a:t>
            </a:r>
            <a:r>
              <a:rPr lang="en-US" sz="2200" i="1" dirty="0">
                <a:latin typeface="Arial" panose="020B0604020202020204" pitchFamily="34" charset="0"/>
                <a:ea typeface="Vollkorn" panose="00000500000000000000" pitchFamily="2" charset="0"/>
                <a:cs typeface="Arial" panose="020B0604020202020204" pitchFamily="34" charset="0"/>
              </a:rPr>
              <a:t>all</a:t>
            </a:r>
            <a:r>
              <a:rPr lang="en-US" sz="2200" dirty="0">
                <a:latin typeface="Arial" panose="020B0604020202020204" pitchFamily="34" charset="0"/>
                <a:ea typeface="Vollkorn" panose="00000500000000000000" pitchFamily="2" charset="0"/>
                <a:cs typeface="Arial" panose="020B0604020202020204" pitchFamily="34" charset="0"/>
              </a:rPr>
              <a:t> NPOs in the same manner.</a:t>
            </a:r>
          </a:p>
          <a:p>
            <a:pPr>
              <a:lnSpc>
                <a:spcPct val="120000"/>
              </a:lnSpc>
              <a:spcBef>
                <a:spcPct val="0"/>
              </a:spcBef>
            </a:pPr>
            <a:endParaRPr lang="en-US" sz="22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First, FATF limits the definition of NPO to a non-profit entity that “primarily engages in raising or disbursing funds for purposes such as charitable, religious, cultural, educational, social or fraternal purposes, or for the carrying out of other types of ‘good works’”</a:t>
            </a:r>
            <a:r>
              <a:rPr lang="es-PE" sz="2200" dirty="0">
                <a:latin typeface="Arial" panose="020B0604020202020204" pitchFamily="34" charset="0"/>
                <a:ea typeface="Vollkorn" panose="00000500000000000000" pitchFamily="2" charset="0"/>
                <a:cs typeface="Arial" panose="020B0604020202020204" pitchFamily="34" charset="0"/>
                <a:hlinkClick r:id="" action="ppaction://noaction"/>
              </a:rPr>
              <a:t>[6].</a:t>
            </a:r>
            <a:endParaRPr lang="es-PE" sz="22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Second, FATF requires that countries examine NPO’s within the limited definition above to identify the NPO subset at a high risk of terrorist financing abuse </a:t>
            </a:r>
            <a:r>
              <a:rPr lang="en-US" sz="2200" dirty="0">
                <a:latin typeface="Arial" panose="020B0604020202020204" pitchFamily="34" charset="0"/>
                <a:ea typeface="Vollkorn" panose="00000500000000000000" pitchFamily="2" charset="0"/>
                <a:cs typeface="Arial" panose="020B0604020202020204" pitchFamily="34" charset="0"/>
                <a:hlinkClick r:id="" action="ppaction://noaction"/>
              </a:rPr>
              <a:t>[7]</a:t>
            </a:r>
            <a:r>
              <a:rPr lang="en-US" sz="2200" dirty="0">
                <a:latin typeface="Arial" panose="020B0604020202020204" pitchFamily="34" charset="0"/>
                <a:ea typeface="Vollkorn" panose="00000500000000000000" pitchFamily="2" charset="0"/>
                <a:cs typeface="Arial" panose="020B0604020202020204" pitchFamily="34" charset="0"/>
              </a:rPr>
              <a:t>.</a:t>
            </a: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In summary, according to FATF, “a ‘universal approach’ would be inconsistent with the appropriate implementation of a risk-based approach” </a:t>
            </a:r>
            <a:r>
              <a:rPr lang="en-US" sz="2200" dirty="0">
                <a:latin typeface="Arial" panose="020B0604020202020204" pitchFamily="34" charset="0"/>
                <a:ea typeface="Vollkorn" panose="00000500000000000000" pitchFamily="2" charset="0"/>
                <a:cs typeface="Arial" panose="020B0604020202020204" pitchFamily="34" charset="0"/>
                <a:hlinkClick r:id="" action="ppaction://noaction"/>
              </a:rPr>
              <a:t>[8]</a:t>
            </a:r>
            <a:r>
              <a:rPr lang="en-US" sz="2200" dirty="0">
                <a:latin typeface="Arial" panose="020B0604020202020204" pitchFamily="34" charset="0"/>
                <a:ea typeface="Vollkorn" panose="00000500000000000000" pitchFamily="2" charset="0"/>
                <a:cs typeface="Arial" panose="020B0604020202020204" pitchFamily="34" charset="0"/>
              </a:rPr>
              <a:t>.</a:t>
            </a:r>
            <a:r>
              <a:rPr lang="es-PE" sz="2200" dirty="0">
                <a:latin typeface="Arial" panose="020B0604020202020204" pitchFamily="34" charset="0"/>
                <a:ea typeface="Vollkorn" panose="00000500000000000000" pitchFamily="2" charset="0"/>
                <a:cs typeface="Arial" panose="020B0604020202020204" pitchFamily="34" charset="0"/>
              </a:rPr>
              <a:t> </a:t>
            </a:r>
          </a:p>
          <a:p>
            <a:pPr>
              <a:lnSpc>
                <a:spcPct val="90000"/>
              </a:lnSpc>
              <a:spcBef>
                <a:spcPct val="0"/>
              </a:spcBef>
            </a:pPr>
            <a:endParaRPr lang="en-US" sz="2000" dirty="0">
              <a:latin typeface="Vollkorn" panose="00000500000000000000" pitchFamily="2" charset="0"/>
              <a:ea typeface="Vollkorn" panose="00000500000000000000" pitchFamily="2" charset="0"/>
            </a:endParaRPr>
          </a:p>
          <a:p>
            <a:pPr>
              <a:lnSpc>
                <a:spcPct val="90000"/>
              </a:lnSpc>
              <a:spcBef>
                <a:spcPct val="0"/>
              </a:spcBef>
            </a:pPr>
            <a:endParaRPr lang="en-US" sz="2000" dirty="0">
              <a:latin typeface="Arial" panose="020B0604020202020204" pitchFamily="34" charset="0"/>
              <a:ea typeface="Vollkorn" panose="00000500000000000000" pitchFamily="2" charset="0"/>
              <a:cs typeface="Arial" panose="020B0604020202020204" pitchFamily="34" charset="0"/>
            </a:endParaRPr>
          </a:p>
          <a:p>
            <a:pPr>
              <a:lnSpc>
                <a:spcPct val="90000"/>
              </a:lnSpc>
              <a:spcBef>
                <a:spcPct val="0"/>
              </a:spcBef>
            </a:pPr>
            <a:endParaRPr lang="es-ES" sz="2400" b="1" dirty="0">
              <a:solidFill>
                <a:srgbClr val="00ABAC"/>
              </a:solidFill>
              <a:latin typeface="Arial" charset="0"/>
              <a:cs typeface="Arial" charset="0"/>
            </a:endParaRPr>
          </a:p>
          <a:p>
            <a:pPr>
              <a:lnSpc>
                <a:spcPct val="90000"/>
              </a:lnSpc>
              <a:spcBef>
                <a:spcPct val="0"/>
              </a:spcBef>
            </a:pPr>
            <a:endParaRPr lang="en-US" sz="2400" b="1" dirty="0">
              <a:solidFill>
                <a:srgbClr val="00ABAC"/>
              </a:solidFill>
              <a:latin typeface="Arial" charset="0"/>
              <a:cs typeface="Arial" charset="0"/>
            </a:endParaRPr>
          </a:p>
        </p:txBody>
      </p:sp>
      <p:sp>
        <p:nvSpPr>
          <p:cNvPr id="3" name="Rectangle 2">
            <a:extLst>
              <a:ext uri="{FF2B5EF4-FFF2-40B4-BE49-F238E27FC236}">
                <a16:creationId xmlns:a16="http://schemas.microsoft.com/office/drawing/2014/main" id="{8C8C0405-E4B3-44FB-8A2E-BEC1D56239AB}"/>
              </a:ext>
            </a:extLst>
          </p:cNvPr>
          <p:cNvSpPr/>
          <p:nvPr/>
        </p:nvSpPr>
        <p:spPr>
          <a:xfrm>
            <a:off x="97654" y="177554"/>
            <a:ext cx="9144000" cy="1643527"/>
          </a:xfrm>
          <a:prstGeom prst="rect">
            <a:avLst/>
          </a:prstGeom>
        </p:spPr>
        <p:txBody>
          <a:bodyPr wrap="square">
            <a:spAutoFit/>
          </a:bodyPr>
          <a:lstStyle/>
          <a:p>
            <a:pPr lvl="0">
              <a:lnSpc>
                <a:spcPct val="90000"/>
              </a:lnSpc>
              <a:spcBef>
                <a:spcPct val="0"/>
              </a:spcBef>
            </a:pPr>
            <a:r>
              <a:rPr lang="en-US" sz="2800" b="1" dirty="0">
                <a:solidFill>
                  <a:srgbClr val="00ABAC"/>
                </a:solidFill>
                <a:latin typeface="Arial" charset="0"/>
                <a:cs typeface="Arial" charset="0"/>
              </a:rPr>
              <a:t>Countries should </a:t>
            </a:r>
            <a:r>
              <a:rPr lang="en-US" sz="2800" b="1" i="1" dirty="0">
                <a:solidFill>
                  <a:srgbClr val="00ABAC"/>
                </a:solidFill>
                <a:latin typeface="Arial" charset="0"/>
                <a:cs typeface="Arial" charset="0"/>
              </a:rPr>
              <a:t>apply focused and proportionate measures</a:t>
            </a:r>
            <a:r>
              <a:rPr lang="en-US" sz="2800" b="1" dirty="0">
                <a:solidFill>
                  <a:srgbClr val="00ABAC"/>
                </a:solidFill>
                <a:latin typeface="Arial" charset="0"/>
                <a:cs typeface="Arial" charset="0"/>
              </a:rPr>
              <a:t>, in the light of a risk-based approach, </a:t>
            </a:r>
            <a:r>
              <a:rPr lang="en-US" sz="2800" b="1" i="1" dirty="0">
                <a:solidFill>
                  <a:srgbClr val="00ABAC"/>
                </a:solidFill>
                <a:latin typeface="Arial" charset="0"/>
                <a:cs typeface="Arial" charset="0"/>
              </a:rPr>
              <a:t>to such non-profit organizations</a:t>
            </a:r>
            <a:r>
              <a:rPr lang="en-US" sz="2800" b="1" dirty="0">
                <a:solidFill>
                  <a:srgbClr val="00ABAC"/>
                </a:solidFill>
                <a:latin typeface="Arial" charset="0"/>
                <a:cs typeface="Arial" charset="0"/>
              </a:rPr>
              <a:t> in order to protect them from terrorist financing abuse[.]</a:t>
            </a:r>
            <a:endParaRPr lang="es-ES" sz="2800" b="1" dirty="0">
              <a:solidFill>
                <a:srgbClr val="00ABAC"/>
              </a:solidFill>
              <a:latin typeface="Arial" charset="0"/>
              <a:cs typeface="Arial" charset="0"/>
            </a:endParaRPr>
          </a:p>
        </p:txBody>
      </p:sp>
    </p:spTree>
    <p:extLst>
      <p:ext uri="{BB962C8B-B14F-4D97-AF65-F5344CB8AC3E}">
        <p14:creationId xmlns:p14="http://schemas.microsoft.com/office/powerpoint/2010/main" val="309983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FA7715-511E-4BBE-A17B-DCAE6EBEEF4A}"/>
              </a:ext>
            </a:extLst>
          </p:cNvPr>
          <p:cNvSpPr/>
          <p:nvPr/>
        </p:nvSpPr>
        <p:spPr>
          <a:xfrm>
            <a:off x="57705" y="2126198"/>
            <a:ext cx="9028590" cy="4552027"/>
          </a:xfrm>
          <a:prstGeom prst="rect">
            <a:avLst/>
          </a:prstGeom>
        </p:spPr>
        <p:txBody>
          <a:bodyPr vert="horz" lIns="91440" tIns="45720" rIns="91440" bIns="45720" rtlCol="0" anchor="b">
            <a:normAutofit lnSpcReduction="10000"/>
          </a:bodyPr>
          <a:lstStyle/>
          <a:p>
            <a:pPr>
              <a:lnSpc>
                <a:spcPct val="90000"/>
              </a:lnSpc>
              <a:spcBef>
                <a:spcPct val="0"/>
              </a:spcBef>
            </a:pPr>
            <a:endParaRPr lang="es-ES" sz="3100" b="1" dirty="0">
              <a:solidFill>
                <a:srgbClr val="00ABAC"/>
              </a:solidFill>
              <a:latin typeface="Arial" charset="0"/>
              <a:cs typeface="Arial" charset="0"/>
            </a:endParaRPr>
          </a:p>
          <a:p>
            <a:pPr>
              <a:lnSpc>
                <a:spcPct val="90000"/>
              </a:lnSpc>
              <a:spcBef>
                <a:spcPct val="0"/>
              </a:spcBef>
            </a:pPr>
            <a:endParaRPr lang="es-ES" sz="2400" b="1" dirty="0">
              <a:solidFill>
                <a:srgbClr val="00ABAC"/>
              </a:solidFill>
              <a:latin typeface="Arial" charset="0"/>
              <a:cs typeface="Arial" charset="0"/>
            </a:endParaRPr>
          </a:p>
          <a:p>
            <a:pPr>
              <a:lnSpc>
                <a:spcPct val="120000"/>
              </a:lnSpc>
              <a:spcBef>
                <a:spcPct val="0"/>
              </a:spcBef>
            </a:pPr>
            <a:r>
              <a:rPr lang="en-US" sz="2200" dirty="0">
                <a:latin typeface="Arial" panose="020B0604020202020204" pitchFamily="34" charset="0"/>
                <a:ea typeface="Vollkorn" panose="00000500000000000000" pitchFamily="2" charset="0"/>
                <a:cs typeface="Arial" panose="020B0604020202020204" pitchFamily="34" charset="0"/>
              </a:rPr>
              <a:t>Laws, regulations, and other control measures implemented by nations must:</a:t>
            </a:r>
          </a:p>
          <a:p>
            <a:pPr>
              <a:lnSpc>
                <a:spcPct val="120000"/>
              </a:lnSpc>
              <a:spcBef>
                <a:spcPct val="0"/>
              </a:spcBef>
            </a:pPr>
            <a:endParaRPr lang="en-US" sz="22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Be related to the subset at risk;</a:t>
            </a:r>
            <a:r>
              <a:rPr lang="es-419" sz="2200" dirty="0">
                <a:latin typeface="Arial" panose="020B0604020202020204" pitchFamily="34" charset="0"/>
                <a:ea typeface="Vollkorn" panose="00000500000000000000" pitchFamily="2" charset="0"/>
                <a:cs typeface="Arial" panose="020B0604020202020204" pitchFamily="34" charset="0"/>
              </a:rPr>
              <a:t>  </a:t>
            </a: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Minimize negative impacts on legitimate charitable activities </a:t>
            </a:r>
            <a:r>
              <a:rPr lang="en-US" sz="2000" dirty="0">
                <a:latin typeface="Arial" panose="020B0604020202020204" pitchFamily="34" charset="0"/>
                <a:ea typeface="Vollkorn" panose="00000500000000000000" pitchFamily="2" charset="0"/>
                <a:cs typeface="Arial" panose="020B0604020202020204" pitchFamily="34" charset="0"/>
                <a:hlinkClick r:id="" action="ppaction://noaction"/>
              </a:rPr>
              <a:t>[9];</a:t>
            </a:r>
            <a:endParaRPr lang="en-US" sz="1200" dirty="0">
              <a:latin typeface="Arial" panose="020B0604020202020204" pitchFamily="34" charset="0"/>
              <a:ea typeface="Vollkorn" panose="00000500000000000000" pitchFamily="2" charset="0"/>
              <a:cs typeface="Arial" panose="020B0604020202020204" pitchFamily="34" charset="0"/>
            </a:endParaRP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Include effective, proportionate, and dissuasive sanctions in case of violations </a:t>
            </a:r>
            <a:r>
              <a:rPr lang="en-US" sz="2200" dirty="0">
                <a:latin typeface="Arial" panose="020B0604020202020204" pitchFamily="34" charset="0"/>
                <a:ea typeface="Vollkorn" panose="00000500000000000000" pitchFamily="2" charset="0"/>
                <a:cs typeface="Arial" panose="020B0604020202020204" pitchFamily="34" charset="0"/>
                <a:hlinkClick r:id="" action="ppaction://noaction"/>
              </a:rPr>
              <a:t>[10] </a:t>
            </a:r>
            <a:r>
              <a:rPr lang="en-US" sz="2200" dirty="0">
                <a:latin typeface="Arial" panose="020B0604020202020204" pitchFamily="34" charset="0"/>
                <a:ea typeface="Vollkorn" panose="00000500000000000000" pitchFamily="2" charset="0"/>
                <a:cs typeface="Arial" panose="020B0604020202020204" pitchFamily="34" charset="0"/>
              </a:rPr>
              <a:t>; and</a:t>
            </a:r>
          </a:p>
          <a:p>
            <a:pPr marL="342900" indent="-342900">
              <a:lnSpc>
                <a:spcPct val="130000"/>
              </a:lnSpc>
              <a:spcBef>
                <a:spcPct val="0"/>
              </a:spcBef>
              <a:buFont typeface="Arial" panose="020B0604020202020204" pitchFamily="34" charset="0"/>
              <a:buChar char="•"/>
            </a:pPr>
            <a:r>
              <a:rPr lang="en-US" sz="2200" dirty="0">
                <a:latin typeface="Arial" panose="020B0604020202020204" pitchFamily="34" charset="0"/>
                <a:ea typeface="Vollkorn" panose="00000500000000000000" pitchFamily="2" charset="0"/>
                <a:cs typeface="Arial" panose="020B0604020202020204" pitchFamily="34" charset="0"/>
              </a:rPr>
              <a:t>Be implemented in conformity with human rights treaty obligations– including freedom of association </a:t>
            </a:r>
            <a:r>
              <a:rPr lang="en-US" sz="2200" dirty="0">
                <a:latin typeface="Arial" panose="020B0604020202020204" pitchFamily="34" charset="0"/>
                <a:ea typeface="Vollkorn" panose="00000500000000000000" pitchFamily="2" charset="0"/>
                <a:cs typeface="Arial" panose="020B0604020202020204" pitchFamily="34" charset="0"/>
                <a:hlinkClick r:id="" action="ppaction://noaction"/>
              </a:rPr>
              <a:t>[11] </a:t>
            </a:r>
            <a:r>
              <a:rPr lang="en-US" sz="2200" dirty="0">
                <a:latin typeface="Arial" panose="020B0604020202020204" pitchFamily="34" charset="0"/>
                <a:ea typeface="Vollkorn" panose="00000500000000000000" pitchFamily="2" charset="0"/>
                <a:cs typeface="Arial" panose="020B0604020202020204" pitchFamily="34" charset="0"/>
              </a:rPr>
              <a:t>; </a:t>
            </a:r>
          </a:p>
          <a:p>
            <a:pPr>
              <a:lnSpc>
                <a:spcPct val="90000"/>
              </a:lnSpc>
              <a:spcBef>
                <a:spcPct val="0"/>
              </a:spcBef>
            </a:pPr>
            <a:endParaRPr lang="en-US" sz="2000" dirty="0">
              <a:latin typeface="Vollkorn" panose="00000500000000000000" pitchFamily="2" charset="0"/>
              <a:ea typeface="Vollkorn" panose="00000500000000000000" pitchFamily="2" charset="0"/>
            </a:endParaRPr>
          </a:p>
          <a:p>
            <a:pPr>
              <a:lnSpc>
                <a:spcPct val="90000"/>
              </a:lnSpc>
              <a:spcBef>
                <a:spcPct val="0"/>
              </a:spcBef>
            </a:pPr>
            <a:endParaRPr lang="en-US" sz="2000" dirty="0">
              <a:latin typeface="Arial" panose="020B0604020202020204" pitchFamily="34" charset="0"/>
              <a:ea typeface="Vollkorn" panose="00000500000000000000" pitchFamily="2" charset="0"/>
              <a:cs typeface="Arial" panose="020B0604020202020204" pitchFamily="34" charset="0"/>
            </a:endParaRPr>
          </a:p>
          <a:p>
            <a:pPr>
              <a:lnSpc>
                <a:spcPct val="90000"/>
              </a:lnSpc>
              <a:spcBef>
                <a:spcPct val="0"/>
              </a:spcBef>
            </a:pPr>
            <a:endParaRPr lang="es-ES" sz="2400" b="1" dirty="0">
              <a:solidFill>
                <a:srgbClr val="00ABAC"/>
              </a:solidFill>
              <a:latin typeface="Arial" charset="0"/>
              <a:cs typeface="Arial" charset="0"/>
            </a:endParaRPr>
          </a:p>
          <a:p>
            <a:pPr>
              <a:lnSpc>
                <a:spcPct val="90000"/>
              </a:lnSpc>
              <a:spcBef>
                <a:spcPct val="0"/>
              </a:spcBef>
            </a:pPr>
            <a:endParaRPr lang="en-US" sz="2400" b="1" dirty="0">
              <a:solidFill>
                <a:srgbClr val="00ABAC"/>
              </a:solidFill>
              <a:latin typeface="Arial" charset="0"/>
              <a:cs typeface="Arial" charset="0"/>
            </a:endParaRPr>
          </a:p>
        </p:txBody>
      </p:sp>
      <p:sp>
        <p:nvSpPr>
          <p:cNvPr id="3" name="Rectangle 2">
            <a:extLst>
              <a:ext uri="{FF2B5EF4-FFF2-40B4-BE49-F238E27FC236}">
                <a16:creationId xmlns:a16="http://schemas.microsoft.com/office/drawing/2014/main" id="{8C8C0405-E4B3-44FB-8A2E-BEC1D56239AB}"/>
              </a:ext>
            </a:extLst>
          </p:cNvPr>
          <p:cNvSpPr/>
          <p:nvPr/>
        </p:nvSpPr>
        <p:spPr>
          <a:xfrm>
            <a:off x="97654" y="177554"/>
            <a:ext cx="9144000" cy="1643527"/>
          </a:xfrm>
          <a:prstGeom prst="rect">
            <a:avLst/>
          </a:prstGeom>
        </p:spPr>
        <p:txBody>
          <a:bodyPr wrap="square">
            <a:spAutoFit/>
          </a:bodyPr>
          <a:lstStyle/>
          <a:p>
            <a:pPr lvl="0">
              <a:lnSpc>
                <a:spcPct val="90000"/>
              </a:lnSpc>
              <a:spcBef>
                <a:spcPct val="0"/>
              </a:spcBef>
            </a:pPr>
            <a:r>
              <a:rPr lang="en-US" sz="2800" b="1" dirty="0">
                <a:solidFill>
                  <a:srgbClr val="00ABAC"/>
                </a:solidFill>
                <a:latin typeface="Arial" charset="0"/>
                <a:cs typeface="Arial" charset="0"/>
              </a:rPr>
              <a:t>Countries should </a:t>
            </a:r>
            <a:r>
              <a:rPr lang="en-US" sz="2800" b="1" i="1" dirty="0">
                <a:solidFill>
                  <a:srgbClr val="00ABAC"/>
                </a:solidFill>
                <a:latin typeface="Arial" charset="0"/>
                <a:cs typeface="Arial" charset="0"/>
              </a:rPr>
              <a:t>apply focused and proportionate measures</a:t>
            </a:r>
            <a:r>
              <a:rPr lang="en-US" sz="2800" b="1" dirty="0">
                <a:solidFill>
                  <a:srgbClr val="00ABAC"/>
                </a:solidFill>
                <a:latin typeface="Arial" charset="0"/>
                <a:cs typeface="Arial" charset="0"/>
              </a:rPr>
              <a:t>, in the light of a risk-based approach, </a:t>
            </a:r>
            <a:r>
              <a:rPr lang="en-US" sz="2800" b="1" i="1" dirty="0">
                <a:solidFill>
                  <a:srgbClr val="00ABAC"/>
                </a:solidFill>
                <a:latin typeface="Arial" charset="0"/>
                <a:cs typeface="Arial" charset="0"/>
              </a:rPr>
              <a:t>to such non-profit organizations</a:t>
            </a:r>
            <a:r>
              <a:rPr lang="en-US" sz="2800" b="1" dirty="0">
                <a:solidFill>
                  <a:srgbClr val="00ABAC"/>
                </a:solidFill>
                <a:latin typeface="Arial" charset="0"/>
                <a:cs typeface="Arial" charset="0"/>
              </a:rPr>
              <a:t> in order to protect them from terrorist financing abuse[.]</a:t>
            </a:r>
            <a:endParaRPr lang="es-ES" sz="2800" b="1" dirty="0">
              <a:solidFill>
                <a:srgbClr val="00ABAC"/>
              </a:solidFill>
              <a:latin typeface="Arial" charset="0"/>
              <a:cs typeface="Arial" charset="0"/>
            </a:endParaRPr>
          </a:p>
        </p:txBody>
      </p:sp>
    </p:spTree>
    <p:extLst>
      <p:ext uri="{BB962C8B-B14F-4D97-AF65-F5344CB8AC3E}">
        <p14:creationId xmlns:p14="http://schemas.microsoft.com/office/powerpoint/2010/main" val="72255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8C0405-E4B3-44FB-8A2E-BEC1D56239AB}"/>
              </a:ext>
            </a:extLst>
          </p:cNvPr>
          <p:cNvSpPr/>
          <p:nvPr/>
        </p:nvSpPr>
        <p:spPr>
          <a:xfrm>
            <a:off x="580709" y="289976"/>
            <a:ext cx="8029414" cy="867930"/>
          </a:xfrm>
          <a:prstGeom prst="rect">
            <a:avLst/>
          </a:prstGeom>
        </p:spPr>
        <p:txBody>
          <a:bodyPr wrap="square">
            <a:spAutoFit/>
          </a:bodyPr>
          <a:lstStyle/>
          <a:p>
            <a:pPr lvl="0">
              <a:lnSpc>
                <a:spcPct val="90000"/>
              </a:lnSpc>
              <a:spcBef>
                <a:spcPct val="0"/>
              </a:spcBef>
            </a:pPr>
            <a:r>
              <a:rPr lang="en-US" sz="2800" b="1" dirty="0">
                <a:solidFill>
                  <a:srgbClr val="00ABAC"/>
                </a:solidFill>
                <a:latin typeface="Arial" charset="0"/>
                <a:cs typeface="Arial" charset="0"/>
              </a:rPr>
              <a:t>Country Evaluations by FATF/GAFILAT Peer Review Teams</a:t>
            </a:r>
          </a:p>
        </p:txBody>
      </p:sp>
      <p:grpSp>
        <p:nvGrpSpPr>
          <p:cNvPr id="4" name="Group 3">
            <a:extLst>
              <a:ext uri="{FF2B5EF4-FFF2-40B4-BE49-F238E27FC236}">
                <a16:creationId xmlns:a16="http://schemas.microsoft.com/office/drawing/2014/main" id="{1B8AE490-4B8E-4B8E-9F4F-CBA2FD31528C}"/>
              </a:ext>
            </a:extLst>
          </p:cNvPr>
          <p:cNvGrpSpPr/>
          <p:nvPr/>
        </p:nvGrpSpPr>
        <p:grpSpPr>
          <a:xfrm>
            <a:off x="609161" y="1824606"/>
            <a:ext cx="3041442" cy="1607737"/>
            <a:chOff x="222637" y="2198433"/>
            <a:chExt cx="4539859" cy="2399815"/>
          </a:xfrm>
        </p:grpSpPr>
        <p:grpSp>
          <p:nvGrpSpPr>
            <p:cNvPr id="5" name="Group 4">
              <a:extLst>
                <a:ext uri="{FF2B5EF4-FFF2-40B4-BE49-F238E27FC236}">
                  <a16:creationId xmlns:a16="http://schemas.microsoft.com/office/drawing/2014/main" id="{A9706B76-A752-4EA5-8E19-5C866A8C6CAC}"/>
                </a:ext>
              </a:extLst>
            </p:cNvPr>
            <p:cNvGrpSpPr/>
            <p:nvPr/>
          </p:nvGrpSpPr>
          <p:grpSpPr>
            <a:xfrm>
              <a:off x="1354619" y="3241437"/>
              <a:ext cx="1143914" cy="702683"/>
              <a:chOff x="2878078" y="3467132"/>
              <a:chExt cx="2159238" cy="1072637"/>
            </a:xfrm>
          </p:grpSpPr>
          <p:sp>
            <p:nvSpPr>
              <p:cNvPr id="19" name="Chevron 5">
                <a:extLst>
                  <a:ext uri="{FF2B5EF4-FFF2-40B4-BE49-F238E27FC236}">
                    <a16:creationId xmlns:a16="http://schemas.microsoft.com/office/drawing/2014/main" id="{6C1F2C12-3BC6-4B13-81DD-753F79B77E61}"/>
                  </a:ext>
                </a:extLst>
              </p:cNvPr>
              <p:cNvSpPr/>
              <p:nvPr/>
            </p:nvSpPr>
            <p:spPr>
              <a:xfrm>
                <a:off x="2878078" y="3467132"/>
                <a:ext cx="2159238" cy="302046"/>
              </a:xfrm>
              <a:prstGeom prst="chevron">
                <a:avLst/>
              </a:prstGeom>
              <a:solidFill>
                <a:srgbClr val="FFA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0" name="TextBox 19">
                <a:extLst>
                  <a:ext uri="{FF2B5EF4-FFF2-40B4-BE49-F238E27FC236}">
                    <a16:creationId xmlns:a16="http://schemas.microsoft.com/office/drawing/2014/main" id="{44BFDD6D-EE74-477D-9828-CA665D99FB24}"/>
                  </a:ext>
                </a:extLst>
              </p:cNvPr>
              <p:cNvSpPr txBox="1"/>
              <p:nvPr/>
            </p:nvSpPr>
            <p:spPr>
              <a:xfrm>
                <a:off x="3215662" y="3741900"/>
                <a:ext cx="1472636" cy="797869"/>
              </a:xfrm>
              <a:prstGeom prst="rect">
                <a:avLst/>
              </a:prstGeom>
              <a:noFill/>
            </p:spPr>
            <p:txBody>
              <a:bodyPr wrap="none" rtlCol="0">
                <a:spAutoFit/>
              </a:bodyPr>
              <a:lstStyle/>
              <a:p>
                <a:pPr algn="ctr"/>
                <a:r>
                  <a:rPr lang="en-IN" sz="2000" b="1" dirty="0">
                    <a:solidFill>
                      <a:srgbClr val="FFA454"/>
                    </a:solidFill>
                    <a:latin typeface="Montserrat" panose="00000500000000000000" pitchFamily="2" charset="0"/>
                    <a:cs typeface="Arial" panose="020B0604020202020204" pitchFamily="34" charset="0"/>
                  </a:rPr>
                  <a:t>2015</a:t>
                </a:r>
              </a:p>
            </p:txBody>
          </p:sp>
        </p:grpSp>
        <p:sp>
          <p:nvSpPr>
            <p:cNvPr id="6" name="TextBox 5">
              <a:extLst>
                <a:ext uri="{FF2B5EF4-FFF2-40B4-BE49-F238E27FC236}">
                  <a16:creationId xmlns:a16="http://schemas.microsoft.com/office/drawing/2014/main" id="{9C98581D-B12D-4871-9B20-9D016F9E7A8C}"/>
                </a:ext>
              </a:extLst>
            </p:cNvPr>
            <p:cNvSpPr txBox="1"/>
            <p:nvPr/>
          </p:nvSpPr>
          <p:spPr>
            <a:xfrm>
              <a:off x="402703" y="2774251"/>
              <a:ext cx="804741" cy="522683"/>
            </a:xfrm>
            <a:prstGeom prst="rect">
              <a:avLst/>
            </a:prstGeom>
            <a:noFill/>
          </p:spPr>
          <p:txBody>
            <a:bodyPr wrap="none" rtlCol="0">
              <a:spAutoFit/>
            </a:bodyPr>
            <a:lstStyle/>
            <a:p>
              <a:pPr algn="ctr"/>
              <a:r>
                <a:rPr lang="en-IN" sz="2000" b="1" dirty="0">
                  <a:solidFill>
                    <a:srgbClr val="FFA454"/>
                  </a:solidFill>
                  <a:latin typeface="Montserrat" panose="00000500000000000000" pitchFamily="2" charset="0"/>
                  <a:cs typeface="Arial" panose="020B0604020202020204" pitchFamily="34" charset="0"/>
                </a:rPr>
                <a:t>2014</a:t>
              </a:r>
            </a:p>
          </p:txBody>
        </p:sp>
        <p:sp>
          <p:nvSpPr>
            <p:cNvPr id="7" name="TextBox 6">
              <a:extLst>
                <a:ext uri="{FF2B5EF4-FFF2-40B4-BE49-F238E27FC236}">
                  <a16:creationId xmlns:a16="http://schemas.microsoft.com/office/drawing/2014/main" id="{22D5513C-C3DA-4F5A-9460-761CE5A98594}"/>
                </a:ext>
              </a:extLst>
            </p:cNvPr>
            <p:cNvSpPr txBox="1"/>
            <p:nvPr/>
          </p:nvSpPr>
          <p:spPr>
            <a:xfrm>
              <a:off x="2662739" y="2774251"/>
              <a:ext cx="791634" cy="522683"/>
            </a:xfrm>
            <a:prstGeom prst="rect">
              <a:avLst/>
            </a:prstGeom>
            <a:noFill/>
          </p:spPr>
          <p:txBody>
            <a:bodyPr wrap="none" rtlCol="0">
              <a:spAutoFit/>
            </a:bodyPr>
            <a:lstStyle/>
            <a:p>
              <a:pPr algn="ctr"/>
              <a:r>
                <a:rPr lang="en-IN" sz="2000" b="1" dirty="0">
                  <a:solidFill>
                    <a:srgbClr val="FFA454"/>
                  </a:solidFill>
                  <a:latin typeface="Montserrat" panose="00000500000000000000" pitchFamily="2" charset="0"/>
                  <a:cs typeface="Arial" panose="020B0604020202020204" pitchFamily="34" charset="0"/>
                </a:rPr>
                <a:t>2016</a:t>
              </a:r>
            </a:p>
          </p:txBody>
        </p:sp>
        <p:sp>
          <p:nvSpPr>
            <p:cNvPr id="8" name="TextBox 7">
              <a:extLst>
                <a:ext uri="{FF2B5EF4-FFF2-40B4-BE49-F238E27FC236}">
                  <a16:creationId xmlns:a16="http://schemas.microsoft.com/office/drawing/2014/main" id="{A1AA5899-6DB0-46F9-83E0-9A07304A02B9}"/>
                </a:ext>
              </a:extLst>
            </p:cNvPr>
            <p:cNvSpPr txBox="1"/>
            <p:nvPr/>
          </p:nvSpPr>
          <p:spPr>
            <a:xfrm>
              <a:off x="3796548" y="3421436"/>
              <a:ext cx="786721" cy="522683"/>
            </a:xfrm>
            <a:prstGeom prst="rect">
              <a:avLst/>
            </a:prstGeom>
            <a:noFill/>
          </p:spPr>
          <p:txBody>
            <a:bodyPr wrap="none" rtlCol="0">
              <a:spAutoFit/>
            </a:bodyPr>
            <a:lstStyle/>
            <a:p>
              <a:pPr algn="ctr"/>
              <a:r>
                <a:rPr lang="en-IN" sz="2000" b="1" dirty="0">
                  <a:solidFill>
                    <a:srgbClr val="FFA454"/>
                  </a:solidFill>
                  <a:latin typeface="Montserrat" panose="00000500000000000000" pitchFamily="2" charset="0"/>
                  <a:cs typeface="Arial" panose="020B0604020202020204" pitchFamily="34" charset="0"/>
                </a:rPr>
                <a:t>2017</a:t>
              </a:r>
            </a:p>
          </p:txBody>
        </p:sp>
        <p:grpSp>
          <p:nvGrpSpPr>
            <p:cNvPr id="9" name="Group 8">
              <a:extLst>
                <a:ext uri="{FF2B5EF4-FFF2-40B4-BE49-F238E27FC236}">
                  <a16:creationId xmlns:a16="http://schemas.microsoft.com/office/drawing/2014/main" id="{47A8C2DB-C42D-4438-BC0A-3D44C13253CE}"/>
                </a:ext>
              </a:extLst>
            </p:cNvPr>
            <p:cNvGrpSpPr/>
            <p:nvPr/>
          </p:nvGrpSpPr>
          <p:grpSpPr>
            <a:xfrm>
              <a:off x="222637" y="3241436"/>
              <a:ext cx="3070946" cy="1356812"/>
              <a:chOff x="741362" y="3467142"/>
              <a:chExt cx="5796684" cy="2071163"/>
            </a:xfrm>
          </p:grpSpPr>
          <p:sp>
            <p:nvSpPr>
              <p:cNvPr id="17" name="Chevron 22">
                <a:extLst>
                  <a:ext uri="{FF2B5EF4-FFF2-40B4-BE49-F238E27FC236}">
                    <a16:creationId xmlns:a16="http://schemas.microsoft.com/office/drawing/2014/main" id="{AB18C94B-D2A5-4308-829C-239EAD7467E3}"/>
                  </a:ext>
                </a:extLst>
              </p:cNvPr>
              <p:cNvSpPr/>
              <p:nvPr/>
            </p:nvSpPr>
            <p:spPr>
              <a:xfrm>
                <a:off x="741362" y="3467142"/>
                <a:ext cx="2159239" cy="302047"/>
              </a:xfrm>
              <a:prstGeom prst="chevron">
                <a:avLst/>
              </a:prstGeom>
              <a:solidFill>
                <a:srgbClr val="FFA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TextBox 17">
                <a:extLst>
                  <a:ext uri="{FF2B5EF4-FFF2-40B4-BE49-F238E27FC236}">
                    <a16:creationId xmlns:a16="http://schemas.microsoft.com/office/drawing/2014/main" id="{204565B8-C3BF-4947-A727-7D54270CEF55}"/>
                  </a:ext>
                </a:extLst>
              </p:cNvPr>
              <p:cNvSpPr txBox="1"/>
              <p:nvPr/>
            </p:nvSpPr>
            <p:spPr>
              <a:xfrm>
                <a:off x="3390599" y="4833577"/>
                <a:ext cx="3147447" cy="704728"/>
              </a:xfrm>
              <a:prstGeom prst="rect">
                <a:avLst/>
              </a:prstGeom>
              <a:noFill/>
            </p:spPr>
            <p:txBody>
              <a:bodyPr wrap="none" rtlCol="0">
                <a:spAutoFit/>
              </a:bodyPr>
              <a:lstStyle/>
              <a:p>
                <a:pPr algn="ctr"/>
                <a:r>
                  <a:rPr lang="en-IN" sz="2400" b="1" cap="small" spc="100" dirty="0">
                    <a:solidFill>
                      <a:srgbClr val="FFA454"/>
                    </a:solidFill>
                    <a:latin typeface="Montserrat" panose="00000500000000000000" pitchFamily="2" charset="0"/>
                    <a:cs typeface="Arial" panose="020B0604020202020204" pitchFamily="34" charset="0"/>
                  </a:rPr>
                  <a:t>I. Before</a:t>
                </a:r>
              </a:p>
            </p:txBody>
          </p:sp>
        </p:grpSp>
        <p:sp>
          <p:nvSpPr>
            <p:cNvPr id="10" name="Chevron 46">
              <a:extLst>
                <a:ext uri="{FF2B5EF4-FFF2-40B4-BE49-F238E27FC236}">
                  <a16:creationId xmlns:a16="http://schemas.microsoft.com/office/drawing/2014/main" id="{F3356D7B-E54F-45AB-825D-324629BFA964}"/>
                </a:ext>
              </a:extLst>
            </p:cNvPr>
            <p:cNvSpPr/>
            <p:nvPr/>
          </p:nvSpPr>
          <p:spPr>
            <a:xfrm>
              <a:off x="2486600" y="3241433"/>
              <a:ext cx="1143914" cy="197870"/>
            </a:xfrm>
            <a:prstGeom prst="chevron">
              <a:avLst/>
            </a:prstGeom>
            <a:solidFill>
              <a:srgbClr val="FFA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11" name="Group 10">
              <a:extLst>
                <a:ext uri="{FF2B5EF4-FFF2-40B4-BE49-F238E27FC236}">
                  <a16:creationId xmlns:a16="http://schemas.microsoft.com/office/drawing/2014/main" id="{BE44BF5C-FD5A-4FDB-B80C-A51CFDB167AE}"/>
                </a:ext>
              </a:extLst>
            </p:cNvPr>
            <p:cNvGrpSpPr/>
            <p:nvPr/>
          </p:nvGrpSpPr>
          <p:grpSpPr>
            <a:xfrm>
              <a:off x="3618582" y="2198433"/>
              <a:ext cx="1143914" cy="1240872"/>
              <a:chOff x="7151509" y="1875008"/>
              <a:chExt cx="2159238" cy="1894182"/>
            </a:xfrm>
          </p:grpSpPr>
          <p:sp>
            <p:nvSpPr>
              <p:cNvPr id="12" name="Chevron 54">
                <a:extLst>
                  <a:ext uri="{FF2B5EF4-FFF2-40B4-BE49-F238E27FC236}">
                    <a16:creationId xmlns:a16="http://schemas.microsoft.com/office/drawing/2014/main" id="{580FEEE3-9B39-4C18-88D2-B5EE4AFAD2DE}"/>
                  </a:ext>
                </a:extLst>
              </p:cNvPr>
              <p:cNvSpPr/>
              <p:nvPr/>
            </p:nvSpPr>
            <p:spPr>
              <a:xfrm>
                <a:off x="7151509" y="3467143"/>
                <a:ext cx="2159238" cy="302047"/>
              </a:xfrm>
              <a:prstGeom prst="chevron">
                <a:avLst/>
              </a:prstGeom>
              <a:solidFill>
                <a:srgbClr val="FFA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13" name="Group 12">
                <a:extLst>
                  <a:ext uri="{FF2B5EF4-FFF2-40B4-BE49-F238E27FC236}">
                    <a16:creationId xmlns:a16="http://schemas.microsoft.com/office/drawing/2014/main" id="{2857E305-40A8-4704-9AAA-56E077B5075E}"/>
                  </a:ext>
                </a:extLst>
              </p:cNvPr>
              <p:cNvGrpSpPr/>
              <p:nvPr/>
            </p:nvGrpSpPr>
            <p:grpSpPr>
              <a:xfrm>
                <a:off x="7980360" y="1875008"/>
                <a:ext cx="501536" cy="506452"/>
                <a:chOff x="7770813" y="3619500"/>
                <a:chExt cx="647700" cy="654050"/>
              </a:xfrm>
              <a:solidFill>
                <a:schemeClr val="bg1"/>
              </a:solidFill>
            </p:grpSpPr>
            <p:sp>
              <p:nvSpPr>
                <p:cNvPr id="14" name="Freeform 16">
                  <a:extLst>
                    <a:ext uri="{FF2B5EF4-FFF2-40B4-BE49-F238E27FC236}">
                      <a16:creationId xmlns:a16="http://schemas.microsoft.com/office/drawing/2014/main" id="{9EE892D7-F24C-42D3-BBA0-A5522F05FCA7}"/>
                    </a:ext>
                  </a:extLst>
                </p:cNvPr>
                <p:cNvSpPr>
                  <a:spLocks noEditPoints="1"/>
                </p:cNvSpPr>
                <p:nvPr/>
              </p:nvSpPr>
              <p:spPr bwMode="auto">
                <a:xfrm>
                  <a:off x="7770813" y="3619500"/>
                  <a:ext cx="647700" cy="654050"/>
                </a:xfrm>
                <a:custGeom>
                  <a:avLst/>
                  <a:gdLst>
                    <a:gd name="T0" fmla="*/ 1354 w 3262"/>
                    <a:gd name="T1" fmla="*/ 128 h 3292"/>
                    <a:gd name="T2" fmla="*/ 1004 w 3262"/>
                    <a:gd name="T3" fmla="*/ 237 h 3292"/>
                    <a:gd name="T4" fmla="*/ 690 w 3262"/>
                    <a:gd name="T5" fmla="*/ 429 h 3292"/>
                    <a:gd name="T6" fmla="*/ 426 w 3262"/>
                    <a:gd name="T7" fmla="*/ 696 h 3292"/>
                    <a:gd name="T8" fmla="*/ 236 w 3262"/>
                    <a:gd name="T9" fmla="*/ 1013 h 3292"/>
                    <a:gd name="T10" fmla="*/ 127 w 3262"/>
                    <a:gd name="T11" fmla="*/ 1365 h 3292"/>
                    <a:gd name="T12" fmla="*/ 105 w 3262"/>
                    <a:gd name="T13" fmla="*/ 1741 h 3292"/>
                    <a:gd name="T14" fmla="*/ 171 w 3262"/>
                    <a:gd name="T15" fmla="*/ 2106 h 3292"/>
                    <a:gd name="T16" fmla="*/ 321 w 3262"/>
                    <a:gd name="T17" fmla="*/ 2442 h 3292"/>
                    <a:gd name="T18" fmla="*/ 549 w 3262"/>
                    <a:gd name="T19" fmla="*/ 2736 h 3292"/>
                    <a:gd name="T20" fmla="*/ 841 w 3262"/>
                    <a:gd name="T21" fmla="*/ 2968 h 3292"/>
                    <a:gd name="T22" fmla="*/ 1175 w 3262"/>
                    <a:gd name="T23" fmla="*/ 3120 h 3292"/>
                    <a:gd name="T24" fmla="*/ 1538 w 3262"/>
                    <a:gd name="T25" fmla="*/ 3186 h 3292"/>
                    <a:gd name="T26" fmla="*/ 1909 w 3262"/>
                    <a:gd name="T27" fmla="*/ 3164 h 3292"/>
                    <a:gd name="T28" fmla="*/ 2258 w 3262"/>
                    <a:gd name="T29" fmla="*/ 3053 h 3292"/>
                    <a:gd name="T30" fmla="*/ 2572 w 3262"/>
                    <a:gd name="T31" fmla="*/ 2862 h 3292"/>
                    <a:gd name="T32" fmla="*/ 2836 w 3262"/>
                    <a:gd name="T33" fmla="*/ 2596 h 3292"/>
                    <a:gd name="T34" fmla="*/ 3027 w 3262"/>
                    <a:gd name="T35" fmla="*/ 2279 h 3292"/>
                    <a:gd name="T36" fmla="*/ 3135 w 3262"/>
                    <a:gd name="T37" fmla="*/ 1927 h 3292"/>
                    <a:gd name="T38" fmla="*/ 3157 w 3262"/>
                    <a:gd name="T39" fmla="*/ 1551 h 3292"/>
                    <a:gd name="T40" fmla="*/ 3091 w 3262"/>
                    <a:gd name="T41" fmla="*/ 1185 h 3292"/>
                    <a:gd name="T42" fmla="*/ 2941 w 3262"/>
                    <a:gd name="T43" fmla="*/ 849 h 3292"/>
                    <a:gd name="T44" fmla="*/ 2712 w 3262"/>
                    <a:gd name="T45" fmla="*/ 554 h 3292"/>
                    <a:gd name="T46" fmla="*/ 2421 w 3262"/>
                    <a:gd name="T47" fmla="*/ 323 h 3292"/>
                    <a:gd name="T48" fmla="*/ 2087 w 3262"/>
                    <a:gd name="T49" fmla="*/ 172 h 3292"/>
                    <a:gd name="T50" fmla="*/ 1725 w 3262"/>
                    <a:gd name="T51" fmla="*/ 105 h 3292"/>
                    <a:gd name="T52" fmla="*/ 1816 w 3262"/>
                    <a:gd name="T53" fmla="*/ 10 h 3292"/>
                    <a:gd name="T54" fmla="*/ 2171 w 3262"/>
                    <a:gd name="T55" fmla="*/ 92 h 3292"/>
                    <a:gd name="T56" fmla="*/ 2498 w 3262"/>
                    <a:gd name="T57" fmla="*/ 251 h 3292"/>
                    <a:gd name="T58" fmla="*/ 2784 w 3262"/>
                    <a:gd name="T59" fmla="*/ 482 h 3292"/>
                    <a:gd name="T60" fmla="*/ 3014 w 3262"/>
                    <a:gd name="T61" fmla="*/ 771 h 3292"/>
                    <a:gd name="T62" fmla="*/ 3171 w 3262"/>
                    <a:gd name="T63" fmla="*/ 1101 h 3292"/>
                    <a:gd name="T64" fmla="*/ 3252 w 3262"/>
                    <a:gd name="T65" fmla="*/ 1459 h 3292"/>
                    <a:gd name="T66" fmla="*/ 3252 w 3262"/>
                    <a:gd name="T67" fmla="*/ 1833 h 3292"/>
                    <a:gd name="T68" fmla="*/ 3171 w 3262"/>
                    <a:gd name="T69" fmla="*/ 2190 h 3292"/>
                    <a:gd name="T70" fmla="*/ 3014 w 3262"/>
                    <a:gd name="T71" fmla="*/ 2519 h 3292"/>
                    <a:gd name="T72" fmla="*/ 2784 w 3262"/>
                    <a:gd name="T73" fmla="*/ 2810 h 3292"/>
                    <a:gd name="T74" fmla="*/ 2498 w 3262"/>
                    <a:gd name="T75" fmla="*/ 3041 h 3292"/>
                    <a:gd name="T76" fmla="*/ 2171 w 3262"/>
                    <a:gd name="T77" fmla="*/ 3200 h 3292"/>
                    <a:gd name="T78" fmla="*/ 1816 w 3262"/>
                    <a:gd name="T79" fmla="*/ 3282 h 3292"/>
                    <a:gd name="T80" fmla="*/ 1446 w 3262"/>
                    <a:gd name="T81" fmla="*/ 3282 h 3292"/>
                    <a:gd name="T82" fmla="*/ 1092 w 3262"/>
                    <a:gd name="T83" fmla="*/ 3200 h 3292"/>
                    <a:gd name="T84" fmla="*/ 765 w 3262"/>
                    <a:gd name="T85" fmla="*/ 3041 h 3292"/>
                    <a:gd name="T86" fmla="*/ 478 w 3262"/>
                    <a:gd name="T87" fmla="*/ 2810 h 3292"/>
                    <a:gd name="T88" fmla="*/ 249 w 3262"/>
                    <a:gd name="T89" fmla="*/ 2519 h 3292"/>
                    <a:gd name="T90" fmla="*/ 91 w 3262"/>
                    <a:gd name="T91" fmla="*/ 2190 h 3292"/>
                    <a:gd name="T92" fmla="*/ 10 w 3262"/>
                    <a:gd name="T93" fmla="*/ 1833 h 3292"/>
                    <a:gd name="T94" fmla="*/ 10 w 3262"/>
                    <a:gd name="T95" fmla="*/ 1459 h 3292"/>
                    <a:gd name="T96" fmla="*/ 91 w 3262"/>
                    <a:gd name="T97" fmla="*/ 1101 h 3292"/>
                    <a:gd name="T98" fmla="*/ 249 w 3262"/>
                    <a:gd name="T99" fmla="*/ 771 h 3292"/>
                    <a:gd name="T100" fmla="*/ 478 w 3262"/>
                    <a:gd name="T101" fmla="*/ 482 h 3292"/>
                    <a:gd name="T102" fmla="*/ 765 w 3262"/>
                    <a:gd name="T103" fmla="*/ 251 h 3292"/>
                    <a:gd name="T104" fmla="*/ 1092 w 3262"/>
                    <a:gd name="T105" fmla="*/ 92 h 3292"/>
                    <a:gd name="T106" fmla="*/ 1446 w 3262"/>
                    <a:gd name="T107" fmla="*/ 10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62" h="3292">
                      <a:moveTo>
                        <a:pt x="1631" y="103"/>
                      </a:moveTo>
                      <a:lnTo>
                        <a:pt x="1538" y="105"/>
                      </a:lnTo>
                      <a:lnTo>
                        <a:pt x="1445" y="113"/>
                      </a:lnTo>
                      <a:lnTo>
                        <a:pt x="1354" y="128"/>
                      </a:lnTo>
                      <a:lnTo>
                        <a:pt x="1264" y="147"/>
                      </a:lnTo>
                      <a:lnTo>
                        <a:pt x="1175" y="172"/>
                      </a:lnTo>
                      <a:lnTo>
                        <a:pt x="1089" y="202"/>
                      </a:lnTo>
                      <a:lnTo>
                        <a:pt x="1004" y="237"/>
                      </a:lnTo>
                      <a:lnTo>
                        <a:pt x="922" y="277"/>
                      </a:lnTo>
                      <a:lnTo>
                        <a:pt x="841" y="323"/>
                      </a:lnTo>
                      <a:lnTo>
                        <a:pt x="764" y="373"/>
                      </a:lnTo>
                      <a:lnTo>
                        <a:pt x="690" y="429"/>
                      </a:lnTo>
                      <a:lnTo>
                        <a:pt x="618" y="489"/>
                      </a:lnTo>
                      <a:lnTo>
                        <a:pt x="549" y="554"/>
                      </a:lnTo>
                      <a:lnTo>
                        <a:pt x="486" y="623"/>
                      </a:lnTo>
                      <a:lnTo>
                        <a:pt x="426" y="696"/>
                      </a:lnTo>
                      <a:lnTo>
                        <a:pt x="371" y="771"/>
                      </a:lnTo>
                      <a:lnTo>
                        <a:pt x="321" y="849"/>
                      </a:lnTo>
                      <a:lnTo>
                        <a:pt x="276" y="929"/>
                      </a:lnTo>
                      <a:lnTo>
                        <a:pt x="236" y="1013"/>
                      </a:lnTo>
                      <a:lnTo>
                        <a:pt x="201" y="1097"/>
                      </a:lnTo>
                      <a:lnTo>
                        <a:pt x="171" y="1185"/>
                      </a:lnTo>
                      <a:lnTo>
                        <a:pt x="146" y="1274"/>
                      </a:lnTo>
                      <a:lnTo>
                        <a:pt x="127" y="1365"/>
                      </a:lnTo>
                      <a:lnTo>
                        <a:pt x="114" y="1458"/>
                      </a:lnTo>
                      <a:lnTo>
                        <a:pt x="105" y="1551"/>
                      </a:lnTo>
                      <a:lnTo>
                        <a:pt x="102" y="1646"/>
                      </a:lnTo>
                      <a:lnTo>
                        <a:pt x="105" y="1741"/>
                      </a:lnTo>
                      <a:lnTo>
                        <a:pt x="114" y="1834"/>
                      </a:lnTo>
                      <a:lnTo>
                        <a:pt x="127" y="1927"/>
                      </a:lnTo>
                      <a:lnTo>
                        <a:pt x="146" y="2017"/>
                      </a:lnTo>
                      <a:lnTo>
                        <a:pt x="171" y="2106"/>
                      </a:lnTo>
                      <a:lnTo>
                        <a:pt x="201" y="2193"/>
                      </a:lnTo>
                      <a:lnTo>
                        <a:pt x="236" y="2279"/>
                      </a:lnTo>
                      <a:lnTo>
                        <a:pt x="276" y="2361"/>
                      </a:lnTo>
                      <a:lnTo>
                        <a:pt x="321" y="2442"/>
                      </a:lnTo>
                      <a:lnTo>
                        <a:pt x="371" y="2521"/>
                      </a:lnTo>
                      <a:lnTo>
                        <a:pt x="426" y="2596"/>
                      </a:lnTo>
                      <a:lnTo>
                        <a:pt x="486" y="2668"/>
                      </a:lnTo>
                      <a:lnTo>
                        <a:pt x="549" y="2736"/>
                      </a:lnTo>
                      <a:lnTo>
                        <a:pt x="618" y="2801"/>
                      </a:lnTo>
                      <a:lnTo>
                        <a:pt x="690" y="2862"/>
                      </a:lnTo>
                      <a:lnTo>
                        <a:pt x="764" y="2917"/>
                      </a:lnTo>
                      <a:lnTo>
                        <a:pt x="841" y="2968"/>
                      </a:lnTo>
                      <a:lnTo>
                        <a:pt x="922" y="3013"/>
                      </a:lnTo>
                      <a:lnTo>
                        <a:pt x="1004" y="3053"/>
                      </a:lnTo>
                      <a:lnTo>
                        <a:pt x="1089" y="3090"/>
                      </a:lnTo>
                      <a:lnTo>
                        <a:pt x="1175" y="3120"/>
                      </a:lnTo>
                      <a:lnTo>
                        <a:pt x="1264" y="3144"/>
                      </a:lnTo>
                      <a:lnTo>
                        <a:pt x="1354" y="3164"/>
                      </a:lnTo>
                      <a:lnTo>
                        <a:pt x="1445" y="3177"/>
                      </a:lnTo>
                      <a:lnTo>
                        <a:pt x="1538" y="3186"/>
                      </a:lnTo>
                      <a:lnTo>
                        <a:pt x="1631" y="3189"/>
                      </a:lnTo>
                      <a:lnTo>
                        <a:pt x="1725" y="3186"/>
                      </a:lnTo>
                      <a:lnTo>
                        <a:pt x="1817" y="3177"/>
                      </a:lnTo>
                      <a:lnTo>
                        <a:pt x="1909" y="3164"/>
                      </a:lnTo>
                      <a:lnTo>
                        <a:pt x="1999" y="3144"/>
                      </a:lnTo>
                      <a:lnTo>
                        <a:pt x="2087" y="3120"/>
                      </a:lnTo>
                      <a:lnTo>
                        <a:pt x="2174" y="3090"/>
                      </a:lnTo>
                      <a:lnTo>
                        <a:pt x="2258" y="3053"/>
                      </a:lnTo>
                      <a:lnTo>
                        <a:pt x="2341" y="3013"/>
                      </a:lnTo>
                      <a:lnTo>
                        <a:pt x="2421" y="2968"/>
                      </a:lnTo>
                      <a:lnTo>
                        <a:pt x="2498" y="2917"/>
                      </a:lnTo>
                      <a:lnTo>
                        <a:pt x="2572" y="2862"/>
                      </a:lnTo>
                      <a:lnTo>
                        <a:pt x="2644" y="2801"/>
                      </a:lnTo>
                      <a:lnTo>
                        <a:pt x="2712" y="2736"/>
                      </a:lnTo>
                      <a:lnTo>
                        <a:pt x="2777" y="2668"/>
                      </a:lnTo>
                      <a:lnTo>
                        <a:pt x="2836" y="2596"/>
                      </a:lnTo>
                      <a:lnTo>
                        <a:pt x="2891" y="2521"/>
                      </a:lnTo>
                      <a:lnTo>
                        <a:pt x="2941" y="2442"/>
                      </a:lnTo>
                      <a:lnTo>
                        <a:pt x="2987" y="2361"/>
                      </a:lnTo>
                      <a:lnTo>
                        <a:pt x="3027" y="2279"/>
                      </a:lnTo>
                      <a:lnTo>
                        <a:pt x="3061" y="2193"/>
                      </a:lnTo>
                      <a:lnTo>
                        <a:pt x="3091" y="2106"/>
                      </a:lnTo>
                      <a:lnTo>
                        <a:pt x="3116" y="2017"/>
                      </a:lnTo>
                      <a:lnTo>
                        <a:pt x="3135" y="1927"/>
                      </a:lnTo>
                      <a:lnTo>
                        <a:pt x="3149" y="1834"/>
                      </a:lnTo>
                      <a:lnTo>
                        <a:pt x="3157" y="1741"/>
                      </a:lnTo>
                      <a:lnTo>
                        <a:pt x="3161" y="1646"/>
                      </a:lnTo>
                      <a:lnTo>
                        <a:pt x="3157" y="1551"/>
                      </a:lnTo>
                      <a:lnTo>
                        <a:pt x="3149" y="1458"/>
                      </a:lnTo>
                      <a:lnTo>
                        <a:pt x="3135" y="1365"/>
                      </a:lnTo>
                      <a:lnTo>
                        <a:pt x="3116" y="1274"/>
                      </a:lnTo>
                      <a:lnTo>
                        <a:pt x="3091" y="1185"/>
                      </a:lnTo>
                      <a:lnTo>
                        <a:pt x="3061" y="1097"/>
                      </a:lnTo>
                      <a:lnTo>
                        <a:pt x="3027" y="1013"/>
                      </a:lnTo>
                      <a:lnTo>
                        <a:pt x="2987" y="929"/>
                      </a:lnTo>
                      <a:lnTo>
                        <a:pt x="2941" y="849"/>
                      </a:lnTo>
                      <a:lnTo>
                        <a:pt x="2891" y="771"/>
                      </a:lnTo>
                      <a:lnTo>
                        <a:pt x="2836" y="696"/>
                      </a:lnTo>
                      <a:lnTo>
                        <a:pt x="2777" y="623"/>
                      </a:lnTo>
                      <a:lnTo>
                        <a:pt x="2712" y="554"/>
                      </a:lnTo>
                      <a:lnTo>
                        <a:pt x="2644" y="489"/>
                      </a:lnTo>
                      <a:lnTo>
                        <a:pt x="2572" y="429"/>
                      </a:lnTo>
                      <a:lnTo>
                        <a:pt x="2498" y="373"/>
                      </a:lnTo>
                      <a:lnTo>
                        <a:pt x="2421" y="323"/>
                      </a:lnTo>
                      <a:lnTo>
                        <a:pt x="2341" y="277"/>
                      </a:lnTo>
                      <a:lnTo>
                        <a:pt x="2258" y="237"/>
                      </a:lnTo>
                      <a:lnTo>
                        <a:pt x="2174" y="202"/>
                      </a:lnTo>
                      <a:lnTo>
                        <a:pt x="2087" y="172"/>
                      </a:lnTo>
                      <a:lnTo>
                        <a:pt x="1999" y="147"/>
                      </a:lnTo>
                      <a:lnTo>
                        <a:pt x="1909" y="128"/>
                      </a:lnTo>
                      <a:lnTo>
                        <a:pt x="1817" y="113"/>
                      </a:lnTo>
                      <a:lnTo>
                        <a:pt x="1725" y="105"/>
                      </a:lnTo>
                      <a:lnTo>
                        <a:pt x="1631" y="103"/>
                      </a:lnTo>
                      <a:close/>
                      <a:moveTo>
                        <a:pt x="1631" y="0"/>
                      </a:moveTo>
                      <a:lnTo>
                        <a:pt x="1724" y="2"/>
                      </a:lnTo>
                      <a:lnTo>
                        <a:pt x="1816" y="10"/>
                      </a:lnTo>
                      <a:lnTo>
                        <a:pt x="1907" y="22"/>
                      </a:lnTo>
                      <a:lnTo>
                        <a:pt x="1996" y="41"/>
                      </a:lnTo>
                      <a:lnTo>
                        <a:pt x="2084" y="64"/>
                      </a:lnTo>
                      <a:lnTo>
                        <a:pt x="2171" y="92"/>
                      </a:lnTo>
                      <a:lnTo>
                        <a:pt x="2255" y="124"/>
                      </a:lnTo>
                      <a:lnTo>
                        <a:pt x="2338" y="162"/>
                      </a:lnTo>
                      <a:lnTo>
                        <a:pt x="2419" y="203"/>
                      </a:lnTo>
                      <a:lnTo>
                        <a:pt x="2498" y="251"/>
                      </a:lnTo>
                      <a:lnTo>
                        <a:pt x="2573" y="301"/>
                      </a:lnTo>
                      <a:lnTo>
                        <a:pt x="2646" y="357"/>
                      </a:lnTo>
                      <a:lnTo>
                        <a:pt x="2716" y="417"/>
                      </a:lnTo>
                      <a:lnTo>
                        <a:pt x="2784" y="482"/>
                      </a:lnTo>
                      <a:lnTo>
                        <a:pt x="2848" y="550"/>
                      </a:lnTo>
                      <a:lnTo>
                        <a:pt x="2908" y="621"/>
                      </a:lnTo>
                      <a:lnTo>
                        <a:pt x="2963" y="695"/>
                      </a:lnTo>
                      <a:lnTo>
                        <a:pt x="3014" y="771"/>
                      </a:lnTo>
                      <a:lnTo>
                        <a:pt x="3060" y="851"/>
                      </a:lnTo>
                      <a:lnTo>
                        <a:pt x="3101" y="932"/>
                      </a:lnTo>
                      <a:lnTo>
                        <a:pt x="3139" y="1016"/>
                      </a:lnTo>
                      <a:lnTo>
                        <a:pt x="3171" y="1101"/>
                      </a:lnTo>
                      <a:lnTo>
                        <a:pt x="3198" y="1188"/>
                      </a:lnTo>
                      <a:lnTo>
                        <a:pt x="3221" y="1277"/>
                      </a:lnTo>
                      <a:lnTo>
                        <a:pt x="3239" y="1367"/>
                      </a:lnTo>
                      <a:lnTo>
                        <a:pt x="3252" y="1459"/>
                      </a:lnTo>
                      <a:lnTo>
                        <a:pt x="3260" y="1552"/>
                      </a:lnTo>
                      <a:lnTo>
                        <a:pt x="3262" y="1646"/>
                      </a:lnTo>
                      <a:lnTo>
                        <a:pt x="3260" y="1740"/>
                      </a:lnTo>
                      <a:lnTo>
                        <a:pt x="3252" y="1833"/>
                      </a:lnTo>
                      <a:lnTo>
                        <a:pt x="3239" y="1924"/>
                      </a:lnTo>
                      <a:lnTo>
                        <a:pt x="3221" y="2014"/>
                      </a:lnTo>
                      <a:lnTo>
                        <a:pt x="3198" y="2103"/>
                      </a:lnTo>
                      <a:lnTo>
                        <a:pt x="3171" y="2190"/>
                      </a:lnTo>
                      <a:lnTo>
                        <a:pt x="3139" y="2276"/>
                      </a:lnTo>
                      <a:lnTo>
                        <a:pt x="3101" y="2359"/>
                      </a:lnTo>
                      <a:lnTo>
                        <a:pt x="3060" y="2441"/>
                      </a:lnTo>
                      <a:lnTo>
                        <a:pt x="3014" y="2519"/>
                      </a:lnTo>
                      <a:lnTo>
                        <a:pt x="2963" y="2596"/>
                      </a:lnTo>
                      <a:lnTo>
                        <a:pt x="2908" y="2670"/>
                      </a:lnTo>
                      <a:lnTo>
                        <a:pt x="2848" y="2742"/>
                      </a:lnTo>
                      <a:lnTo>
                        <a:pt x="2784" y="2810"/>
                      </a:lnTo>
                      <a:lnTo>
                        <a:pt x="2716" y="2874"/>
                      </a:lnTo>
                      <a:lnTo>
                        <a:pt x="2646" y="2934"/>
                      </a:lnTo>
                      <a:lnTo>
                        <a:pt x="2573" y="2989"/>
                      </a:lnTo>
                      <a:lnTo>
                        <a:pt x="2498" y="3041"/>
                      </a:lnTo>
                      <a:lnTo>
                        <a:pt x="2419" y="3087"/>
                      </a:lnTo>
                      <a:lnTo>
                        <a:pt x="2338" y="3130"/>
                      </a:lnTo>
                      <a:lnTo>
                        <a:pt x="2255" y="3167"/>
                      </a:lnTo>
                      <a:lnTo>
                        <a:pt x="2171" y="3200"/>
                      </a:lnTo>
                      <a:lnTo>
                        <a:pt x="2084" y="3228"/>
                      </a:lnTo>
                      <a:lnTo>
                        <a:pt x="1996" y="3251"/>
                      </a:lnTo>
                      <a:lnTo>
                        <a:pt x="1907" y="3268"/>
                      </a:lnTo>
                      <a:lnTo>
                        <a:pt x="1816" y="3282"/>
                      </a:lnTo>
                      <a:lnTo>
                        <a:pt x="1724" y="3289"/>
                      </a:lnTo>
                      <a:lnTo>
                        <a:pt x="1631" y="3292"/>
                      </a:lnTo>
                      <a:lnTo>
                        <a:pt x="1538" y="3289"/>
                      </a:lnTo>
                      <a:lnTo>
                        <a:pt x="1446" y="3282"/>
                      </a:lnTo>
                      <a:lnTo>
                        <a:pt x="1356" y="3268"/>
                      </a:lnTo>
                      <a:lnTo>
                        <a:pt x="1266" y="3251"/>
                      </a:lnTo>
                      <a:lnTo>
                        <a:pt x="1178" y="3228"/>
                      </a:lnTo>
                      <a:lnTo>
                        <a:pt x="1092" y="3200"/>
                      </a:lnTo>
                      <a:lnTo>
                        <a:pt x="1007" y="3167"/>
                      </a:lnTo>
                      <a:lnTo>
                        <a:pt x="924" y="3130"/>
                      </a:lnTo>
                      <a:lnTo>
                        <a:pt x="843" y="3087"/>
                      </a:lnTo>
                      <a:lnTo>
                        <a:pt x="765" y="3041"/>
                      </a:lnTo>
                      <a:lnTo>
                        <a:pt x="690" y="2989"/>
                      </a:lnTo>
                      <a:lnTo>
                        <a:pt x="616" y="2934"/>
                      </a:lnTo>
                      <a:lnTo>
                        <a:pt x="545" y="2874"/>
                      </a:lnTo>
                      <a:lnTo>
                        <a:pt x="478" y="2810"/>
                      </a:lnTo>
                      <a:lnTo>
                        <a:pt x="414" y="2742"/>
                      </a:lnTo>
                      <a:lnTo>
                        <a:pt x="354" y="2670"/>
                      </a:lnTo>
                      <a:lnTo>
                        <a:pt x="299" y="2596"/>
                      </a:lnTo>
                      <a:lnTo>
                        <a:pt x="249" y="2519"/>
                      </a:lnTo>
                      <a:lnTo>
                        <a:pt x="203" y="2441"/>
                      </a:lnTo>
                      <a:lnTo>
                        <a:pt x="161" y="2359"/>
                      </a:lnTo>
                      <a:lnTo>
                        <a:pt x="124" y="2276"/>
                      </a:lnTo>
                      <a:lnTo>
                        <a:pt x="91" y="2190"/>
                      </a:lnTo>
                      <a:lnTo>
                        <a:pt x="63" y="2103"/>
                      </a:lnTo>
                      <a:lnTo>
                        <a:pt x="41" y="2014"/>
                      </a:lnTo>
                      <a:lnTo>
                        <a:pt x="24" y="1924"/>
                      </a:lnTo>
                      <a:lnTo>
                        <a:pt x="10" y="1833"/>
                      </a:lnTo>
                      <a:lnTo>
                        <a:pt x="3" y="1740"/>
                      </a:lnTo>
                      <a:lnTo>
                        <a:pt x="0" y="1646"/>
                      </a:lnTo>
                      <a:lnTo>
                        <a:pt x="3" y="1552"/>
                      </a:lnTo>
                      <a:lnTo>
                        <a:pt x="10" y="1459"/>
                      </a:lnTo>
                      <a:lnTo>
                        <a:pt x="24" y="1367"/>
                      </a:lnTo>
                      <a:lnTo>
                        <a:pt x="41" y="1277"/>
                      </a:lnTo>
                      <a:lnTo>
                        <a:pt x="63" y="1188"/>
                      </a:lnTo>
                      <a:lnTo>
                        <a:pt x="91" y="1101"/>
                      </a:lnTo>
                      <a:lnTo>
                        <a:pt x="124" y="1016"/>
                      </a:lnTo>
                      <a:lnTo>
                        <a:pt x="161" y="932"/>
                      </a:lnTo>
                      <a:lnTo>
                        <a:pt x="203" y="851"/>
                      </a:lnTo>
                      <a:lnTo>
                        <a:pt x="249" y="771"/>
                      </a:lnTo>
                      <a:lnTo>
                        <a:pt x="299" y="695"/>
                      </a:lnTo>
                      <a:lnTo>
                        <a:pt x="354" y="621"/>
                      </a:lnTo>
                      <a:lnTo>
                        <a:pt x="414" y="550"/>
                      </a:lnTo>
                      <a:lnTo>
                        <a:pt x="478" y="482"/>
                      </a:lnTo>
                      <a:lnTo>
                        <a:pt x="545" y="417"/>
                      </a:lnTo>
                      <a:lnTo>
                        <a:pt x="616" y="357"/>
                      </a:lnTo>
                      <a:lnTo>
                        <a:pt x="690" y="301"/>
                      </a:lnTo>
                      <a:lnTo>
                        <a:pt x="765" y="251"/>
                      </a:lnTo>
                      <a:lnTo>
                        <a:pt x="843" y="203"/>
                      </a:lnTo>
                      <a:lnTo>
                        <a:pt x="924" y="162"/>
                      </a:lnTo>
                      <a:lnTo>
                        <a:pt x="1007" y="124"/>
                      </a:lnTo>
                      <a:lnTo>
                        <a:pt x="1092" y="92"/>
                      </a:lnTo>
                      <a:lnTo>
                        <a:pt x="1178" y="64"/>
                      </a:lnTo>
                      <a:lnTo>
                        <a:pt x="1266" y="41"/>
                      </a:lnTo>
                      <a:lnTo>
                        <a:pt x="1356" y="22"/>
                      </a:lnTo>
                      <a:lnTo>
                        <a:pt x="1446" y="10"/>
                      </a:lnTo>
                      <a:lnTo>
                        <a:pt x="1538" y="2"/>
                      </a:lnTo>
                      <a:lnTo>
                        <a:pt x="16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Rectangle 17">
                  <a:extLst>
                    <a:ext uri="{FF2B5EF4-FFF2-40B4-BE49-F238E27FC236}">
                      <a16:creationId xmlns:a16="http://schemas.microsoft.com/office/drawing/2014/main" id="{9321019B-5CD7-4F63-996C-4264901E5320}"/>
                    </a:ext>
                  </a:extLst>
                </p:cNvPr>
                <p:cNvSpPr>
                  <a:spLocks noChangeArrowheads="1"/>
                </p:cNvSpPr>
                <p:nvPr/>
              </p:nvSpPr>
              <p:spPr bwMode="auto">
                <a:xfrm>
                  <a:off x="8083551" y="3794125"/>
                  <a:ext cx="20638" cy="22383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6" name="Rectangle 18">
                  <a:extLst>
                    <a:ext uri="{FF2B5EF4-FFF2-40B4-BE49-F238E27FC236}">
                      <a16:creationId xmlns:a16="http://schemas.microsoft.com/office/drawing/2014/main" id="{E33E7909-B29F-4BE7-AD65-B0F4BEB354BF}"/>
                    </a:ext>
                  </a:extLst>
                </p:cNvPr>
                <p:cNvSpPr>
                  <a:spLocks noChangeArrowheads="1"/>
                </p:cNvSpPr>
                <p:nvPr/>
              </p:nvSpPr>
              <p:spPr bwMode="auto">
                <a:xfrm>
                  <a:off x="8083551" y="4059238"/>
                  <a:ext cx="20638" cy="412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grpSp>
        <p:nvGrpSpPr>
          <p:cNvPr id="33" name="Group 32">
            <a:extLst>
              <a:ext uri="{FF2B5EF4-FFF2-40B4-BE49-F238E27FC236}">
                <a16:creationId xmlns:a16="http://schemas.microsoft.com/office/drawing/2014/main" id="{53047C6A-2330-4B92-9069-151EC3285E5D}"/>
              </a:ext>
            </a:extLst>
          </p:cNvPr>
          <p:cNvGrpSpPr/>
          <p:nvPr/>
        </p:nvGrpSpPr>
        <p:grpSpPr>
          <a:xfrm>
            <a:off x="4383146" y="1804831"/>
            <a:ext cx="3849910" cy="1620985"/>
            <a:chOff x="5915978" y="2178658"/>
            <a:chExt cx="5746632" cy="2419590"/>
          </a:xfrm>
        </p:grpSpPr>
        <p:grpSp>
          <p:nvGrpSpPr>
            <p:cNvPr id="34" name="Group 33">
              <a:extLst>
                <a:ext uri="{FF2B5EF4-FFF2-40B4-BE49-F238E27FC236}">
                  <a16:creationId xmlns:a16="http://schemas.microsoft.com/office/drawing/2014/main" id="{22DA4DDD-DC4B-469A-88A9-83AF17034822}"/>
                </a:ext>
              </a:extLst>
            </p:cNvPr>
            <p:cNvGrpSpPr/>
            <p:nvPr/>
          </p:nvGrpSpPr>
          <p:grpSpPr>
            <a:xfrm>
              <a:off x="7064678" y="2774272"/>
              <a:ext cx="1143914" cy="665054"/>
              <a:chOff x="2878078" y="2776492"/>
              <a:chExt cx="2159238" cy="1015191"/>
            </a:xfrm>
          </p:grpSpPr>
          <p:sp>
            <p:nvSpPr>
              <p:cNvPr id="61" name="Chevron 82">
                <a:extLst>
                  <a:ext uri="{FF2B5EF4-FFF2-40B4-BE49-F238E27FC236}">
                    <a16:creationId xmlns:a16="http://schemas.microsoft.com/office/drawing/2014/main" id="{57041592-32E1-4A58-8A25-382C12C15F34}"/>
                  </a:ext>
                </a:extLst>
              </p:cNvPr>
              <p:cNvSpPr/>
              <p:nvPr/>
            </p:nvSpPr>
            <p:spPr>
              <a:xfrm>
                <a:off x="2878078" y="3489637"/>
                <a:ext cx="2159238" cy="302046"/>
              </a:xfrm>
              <a:prstGeom prst="chevron">
                <a:avLst/>
              </a:prstGeom>
              <a:solidFill>
                <a:srgbClr val="BA3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2" name="TextBox 61">
                <a:extLst>
                  <a:ext uri="{FF2B5EF4-FFF2-40B4-BE49-F238E27FC236}">
                    <a16:creationId xmlns:a16="http://schemas.microsoft.com/office/drawing/2014/main" id="{334BF08E-1BD9-4827-8021-D787C0C879B5}"/>
                  </a:ext>
                </a:extLst>
              </p:cNvPr>
              <p:cNvSpPr txBox="1"/>
              <p:nvPr/>
            </p:nvSpPr>
            <p:spPr>
              <a:xfrm>
                <a:off x="3074339" y="2776492"/>
                <a:ext cx="1611793" cy="797879"/>
              </a:xfrm>
              <a:prstGeom prst="rect">
                <a:avLst/>
              </a:prstGeom>
              <a:noFill/>
            </p:spPr>
            <p:txBody>
              <a:bodyPr wrap="none" rtlCol="0">
                <a:spAutoFit/>
              </a:bodyPr>
              <a:lstStyle/>
              <a:p>
                <a:pPr algn="ctr"/>
                <a:r>
                  <a:rPr lang="en-IN" sz="2000" b="1" dirty="0">
                    <a:solidFill>
                      <a:srgbClr val="BA3214"/>
                    </a:solidFill>
                    <a:latin typeface="Montserrat" panose="00000500000000000000" pitchFamily="2" charset="0"/>
                    <a:cs typeface="Arial" panose="020B0604020202020204" pitchFamily="34" charset="0"/>
                  </a:rPr>
                  <a:t>2020</a:t>
                </a:r>
              </a:p>
            </p:txBody>
          </p:sp>
        </p:grpSp>
        <p:sp>
          <p:nvSpPr>
            <p:cNvPr id="35" name="TextBox 34">
              <a:extLst>
                <a:ext uri="{FF2B5EF4-FFF2-40B4-BE49-F238E27FC236}">
                  <a16:creationId xmlns:a16="http://schemas.microsoft.com/office/drawing/2014/main" id="{365B8C50-3E0C-463B-82E1-2FF58F020198}"/>
                </a:ext>
              </a:extLst>
            </p:cNvPr>
            <p:cNvSpPr txBox="1"/>
            <p:nvPr/>
          </p:nvSpPr>
          <p:spPr>
            <a:xfrm>
              <a:off x="6127550" y="3421436"/>
              <a:ext cx="791635" cy="522683"/>
            </a:xfrm>
            <a:prstGeom prst="rect">
              <a:avLst/>
            </a:prstGeom>
            <a:noFill/>
          </p:spPr>
          <p:txBody>
            <a:bodyPr wrap="none" rtlCol="0">
              <a:spAutoFit/>
            </a:bodyPr>
            <a:lstStyle/>
            <a:p>
              <a:pPr algn="ctr"/>
              <a:r>
                <a:rPr lang="en-IN" sz="2000" b="1" dirty="0">
                  <a:solidFill>
                    <a:srgbClr val="BA3214"/>
                  </a:solidFill>
                  <a:latin typeface="Montserrat" panose="00000500000000000000" pitchFamily="2" charset="0"/>
                  <a:cs typeface="Arial" panose="020B0604020202020204" pitchFamily="34" charset="0"/>
                </a:rPr>
                <a:t>2019</a:t>
              </a:r>
            </a:p>
          </p:txBody>
        </p:sp>
        <p:sp>
          <p:nvSpPr>
            <p:cNvPr id="36" name="TextBox 35">
              <a:extLst>
                <a:ext uri="{FF2B5EF4-FFF2-40B4-BE49-F238E27FC236}">
                  <a16:creationId xmlns:a16="http://schemas.microsoft.com/office/drawing/2014/main" id="{326CDA47-48DA-4FBC-896F-5C31B0B77CAC}"/>
                </a:ext>
              </a:extLst>
            </p:cNvPr>
            <p:cNvSpPr txBox="1"/>
            <p:nvPr/>
          </p:nvSpPr>
          <p:spPr>
            <a:xfrm>
              <a:off x="8429577" y="3421436"/>
              <a:ext cx="778529" cy="522683"/>
            </a:xfrm>
            <a:prstGeom prst="rect">
              <a:avLst/>
            </a:prstGeom>
            <a:noFill/>
          </p:spPr>
          <p:txBody>
            <a:bodyPr wrap="none" rtlCol="0">
              <a:spAutoFit/>
            </a:bodyPr>
            <a:lstStyle/>
            <a:p>
              <a:pPr algn="ctr"/>
              <a:r>
                <a:rPr lang="en-IN" sz="2000" b="1" dirty="0">
                  <a:solidFill>
                    <a:srgbClr val="BA3214"/>
                  </a:solidFill>
                  <a:latin typeface="Montserrat" panose="00000500000000000000" pitchFamily="2" charset="0"/>
                  <a:cs typeface="Arial" panose="020B0604020202020204" pitchFamily="34" charset="0"/>
                </a:rPr>
                <a:t>2021</a:t>
              </a:r>
            </a:p>
          </p:txBody>
        </p:sp>
        <p:sp>
          <p:nvSpPr>
            <p:cNvPr id="37" name="TextBox 36">
              <a:extLst>
                <a:ext uri="{FF2B5EF4-FFF2-40B4-BE49-F238E27FC236}">
                  <a16:creationId xmlns:a16="http://schemas.microsoft.com/office/drawing/2014/main" id="{C41BFFF6-88B0-46B7-8EF5-62D7020C4503}"/>
                </a:ext>
              </a:extLst>
            </p:cNvPr>
            <p:cNvSpPr txBox="1"/>
            <p:nvPr/>
          </p:nvSpPr>
          <p:spPr>
            <a:xfrm>
              <a:off x="9509803" y="2774251"/>
              <a:ext cx="829317" cy="522683"/>
            </a:xfrm>
            <a:prstGeom prst="rect">
              <a:avLst/>
            </a:prstGeom>
            <a:noFill/>
          </p:spPr>
          <p:txBody>
            <a:bodyPr wrap="none" rtlCol="0">
              <a:spAutoFit/>
            </a:bodyPr>
            <a:lstStyle/>
            <a:p>
              <a:pPr algn="ctr"/>
              <a:r>
                <a:rPr lang="en-IN" sz="2000" b="1" dirty="0">
                  <a:solidFill>
                    <a:srgbClr val="BA3214"/>
                  </a:solidFill>
                  <a:latin typeface="Montserrat" panose="00000500000000000000" pitchFamily="2" charset="0"/>
                  <a:cs typeface="Arial" panose="020B0604020202020204" pitchFamily="34" charset="0"/>
                </a:rPr>
                <a:t>2022</a:t>
              </a:r>
            </a:p>
          </p:txBody>
        </p:sp>
        <p:sp>
          <p:nvSpPr>
            <p:cNvPr id="38" name="TextBox 37">
              <a:extLst>
                <a:ext uri="{FF2B5EF4-FFF2-40B4-BE49-F238E27FC236}">
                  <a16:creationId xmlns:a16="http://schemas.microsoft.com/office/drawing/2014/main" id="{A82D2A86-1F6E-4AA4-B740-67FFDABED719}"/>
                </a:ext>
              </a:extLst>
            </p:cNvPr>
            <p:cNvSpPr txBox="1"/>
            <p:nvPr/>
          </p:nvSpPr>
          <p:spPr>
            <a:xfrm>
              <a:off x="10674229" y="3421436"/>
              <a:ext cx="830955" cy="522683"/>
            </a:xfrm>
            <a:prstGeom prst="rect">
              <a:avLst/>
            </a:prstGeom>
            <a:noFill/>
          </p:spPr>
          <p:txBody>
            <a:bodyPr wrap="none" rtlCol="0">
              <a:spAutoFit/>
            </a:bodyPr>
            <a:lstStyle/>
            <a:p>
              <a:pPr algn="ctr"/>
              <a:r>
                <a:rPr lang="en-IN" sz="2000" b="1" dirty="0">
                  <a:solidFill>
                    <a:srgbClr val="BA3214"/>
                  </a:solidFill>
                  <a:latin typeface="Montserrat" panose="00000500000000000000" pitchFamily="2" charset="0"/>
                  <a:cs typeface="Arial" panose="020B0604020202020204" pitchFamily="34" charset="0"/>
                </a:rPr>
                <a:t>2023</a:t>
              </a:r>
            </a:p>
          </p:txBody>
        </p:sp>
        <p:grpSp>
          <p:nvGrpSpPr>
            <p:cNvPr id="39" name="Group 38">
              <a:extLst>
                <a:ext uri="{FF2B5EF4-FFF2-40B4-BE49-F238E27FC236}">
                  <a16:creationId xmlns:a16="http://schemas.microsoft.com/office/drawing/2014/main" id="{C3A1207B-DF34-4D05-8319-BF2F1CB5D050}"/>
                </a:ext>
              </a:extLst>
            </p:cNvPr>
            <p:cNvGrpSpPr/>
            <p:nvPr/>
          </p:nvGrpSpPr>
          <p:grpSpPr>
            <a:xfrm>
              <a:off x="5915978" y="3241437"/>
              <a:ext cx="1143914" cy="1245094"/>
              <a:chOff x="741362" y="3483542"/>
              <a:chExt cx="2159238" cy="1900624"/>
            </a:xfrm>
          </p:grpSpPr>
          <p:sp>
            <p:nvSpPr>
              <p:cNvPr id="59" name="Chevron 99">
                <a:extLst>
                  <a:ext uri="{FF2B5EF4-FFF2-40B4-BE49-F238E27FC236}">
                    <a16:creationId xmlns:a16="http://schemas.microsoft.com/office/drawing/2014/main" id="{3E862535-7902-47A5-AE1A-2482AE34F7E5}"/>
                  </a:ext>
                </a:extLst>
              </p:cNvPr>
              <p:cNvSpPr/>
              <p:nvPr/>
            </p:nvSpPr>
            <p:spPr>
              <a:xfrm>
                <a:off x="741362" y="3483542"/>
                <a:ext cx="2159238" cy="302046"/>
              </a:xfrm>
              <a:prstGeom prst="chevron">
                <a:avLst/>
              </a:prstGeom>
              <a:solidFill>
                <a:srgbClr val="BA3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70C0"/>
                  </a:solidFill>
                </a:endParaRPr>
              </a:p>
            </p:txBody>
          </p:sp>
          <p:sp>
            <p:nvSpPr>
              <p:cNvPr id="60" name="Freeform 6">
                <a:extLst>
                  <a:ext uri="{FF2B5EF4-FFF2-40B4-BE49-F238E27FC236}">
                    <a16:creationId xmlns:a16="http://schemas.microsoft.com/office/drawing/2014/main" id="{D29A6C95-1E43-4982-AE0B-FE7660BB7061}"/>
                  </a:ext>
                </a:extLst>
              </p:cNvPr>
              <p:cNvSpPr>
                <a:spLocks noEditPoints="1"/>
              </p:cNvSpPr>
              <p:nvPr/>
            </p:nvSpPr>
            <p:spPr bwMode="auto">
              <a:xfrm>
                <a:off x="1570478" y="4881820"/>
                <a:ext cx="501006" cy="502346"/>
              </a:xfrm>
              <a:custGeom>
                <a:avLst/>
                <a:gdLst>
                  <a:gd name="T0" fmla="*/ 1370 w 3359"/>
                  <a:gd name="T1" fmla="*/ 1982 h 3362"/>
                  <a:gd name="T2" fmla="*/ 1342 w 3359"/>
                  <a:gd name="T3" fmla="*/ 2001 h 3362"/>
                  <a:gd name="T4" fmla="*/ 1332 w 3359"/>
                  <a:gd name="T5" fmla="*/ 2034 h 3362"/>
                  <a:gd name="T6" fmla="*/ 2027 w 3359"/>
                  <a:gd name="T7" fmla="*/ 3247 h 3362"/>
                  <a:gd name="T8" fmla="*/ 2025 w 3359"/>
                  <a:gd name="T9" fmla="*/ 2017 h 3362"/>
                  <a:gd name="T10" fmla="*/ 2005 w 3359"/>
                  <a:gd name="T11" fmla="*/ 1990 h 3362"/>
                  <a:gd name="T12" fmla="*/ 1973 w 3359"/>
                  <a:gd name="T13" fmla="*/ 1979 h 3362"/>
                  <a:gd name="T14" fmla="*/ 2374 w 3359"/>
                  <a:gd name="T15" fmla="*/ 424 h 3362"/>
                  <a:gd name="T16" fmla="*/ 2722 w 3359"/>
                  <a:gd name="T17" fmla="*/ 962 h 3362"/>
                  <a:gd name="T18" fmla="*/ 2374 w 3359"/>
                  <a:gd name="T19" fmla="*/ 424 h 3362"/>
                  <a:gd name="T20" fmla="*/ 405 w 3359"/>
                  <a:gd name="T21" fmla="*/ 1334 h 3362"/>
                  <a:gd name="T22" fmla="*/ 1216 w 3359"/>
                  <a:gd name="T23" fmla="*/ 3247 h 3362"/>
                  <a:gd name="T24" fmla="*/ 1219 w 3359"/>
                  <a:gd name="T25" fmla="*/ 2003 h 3362"/>
                  <a:gd name="T26" fmla="*/ 1239 w 3359"/>
                  <a:gd name="T27" fmla="*/ 1948 h 3362"/>
                  <a:gd name="T28" fmla="*/ 1277 w 3359"/>
                  <a:gd name="T29" fmla="*/ 1904 h 3362"/>
                  <a:gd name="T30" fmla="*/ 1328 w 3359"/>
                  <a:gd name="T31" fmla="*/ 1875 h 3362"/>
                  <a:gd name="T32" fmla="*/ 1387 w 3359"/>
                  <a:gd name="T33" fmla="*/ 1864 h 3362"/>
                  <a:gd name="T34" fmla="*/ 2004 w 3359"/>
                  <a:gd name="T35" fmla="*/ 1867 h 3362"/>
                  <a:gd name="T36" fmla="*/ 2058 w 3359"/>
                  <a:gd name="T37" fmla="*/ 1887 h 3362"/>
                  <a:gd name="T38" fmla="*/ 2103 w 3359"/>
                  <a:gd name="T39" fmla="*/ 1925 h 3362"/>
                  <a:gd name="T40" fmla="*/ 2132 w 3359"/>
                  <a:gd name="T41" fmla="*/ 1974 h 3362"/>
                  <a:gd name="T42" fmla="*/ 2143 w 3359"/>
                  <a:gd name="T43" fmla="*/ 2034 h 3362"/>
                  <a:gd name="T44" fmla="*/ 2953 w 3359"/>
                  <a:gd name="T45" fmla="*/ 3247 h 3362"/>
                  <a:gd name="T46" fmla="*/ 2838 w 3359"/>
                  <a:gd name="T47" fmla="*/ 1227 h 3362"/>
                  <a:gd name="T48" fmla="*/ 1679 w 3359"/>
                  <a:gd name="T49" fmla="*/ 157 h 3362"/>
                  <a:gd name="T50" fmla="*/ 2258 w 3359"/>
                  <a:gd name="T51" fmla="*/ 535 h 3362"/>
                  <a:gd name="T52" fmla="*/ 2838 w 3359"/>
                  <a:gd name="T53" fmla="*/ 309 h 3362"/>
                  <a:gd name="T54" fmla="*/ 3341 w 3359"/>
                  <a:gd name="T55" fmla="*/ 1534 h 3362"/>
                  <a:gd name="T56" fmla="*/ 3357 w 3359"/>
                  <a:gd name="T57" fmla="*/ 1559 h 3362"/>
                  <a:gd name="T58" fmla="*/ 3358 w 3359"/>
                  <a:gd name="T59" fmla="*/ 1589 h 3362"/>
                  <a:gd name="T60" fmla="*/ 3344 w 3359"/>
                  <a:gd name="T61" fmla="*/ 1616 h 3362"/>
                  <a:gd name="T62" fmla="*/ 3317 w 3359"/>
                  <a:gd name="T63" fmla="*/ 1632 h 3362"/>
                  <a:gd name="T64" fmla="*/ 3287 w 3359"/>
                  <a:gd name="T65" fmla="*/ 1633 h 3362"/>
                  <a:gd name="T66" fmla="*/ 3262 w 3359"/>
                  <a:gd name="T67" fmla="*/ 1618 h 3362"/>
                  <a:gd name="T68" fmla="*/ 3069 w 3359"/>
                  <a:gd name="T69" fmla="*/ 3362 h 3362"/>
                  <a:gd name="T70" fmla="*/ 290 w 3359"/>
                  <a:gd name="T71" fmla="*/ 1441 h 3362"/>
                  <a:gd name="T72" fmla="*/ 85 w 3359"/>
                  <a:gd name="T73" fmla="*/ 1627 h 3362"/>
                  <a:gd name="T74" fmla="*/ 56 w 3359"/>
                  <a:gd name="T75" fmla="*/ 1634 h 3362"/>
                  <a:gd name="T76" fmla="*/ 28 w 3359"/>
                  <a:gd name="T77" fmla="*/ 1625 h 3362"/>
                  <a:gd name="T78" fmla="*/ 7 w 3359"/>
                  <a:gd name="T79" fmla="*/ 1603 h 3362"/>
                  <a:gd name="T80" fmla="*/ 0 w 3359"/>
                  <a:gd name="T81" fmla="*/ 1574 h 3362"/>
                  <a:gd name="T82" fmla="*/ 9 w 3359"/>
                  <a:gd name="T83" fmla="*/ 1546 h 3362"/>
                  <a:gd name="T84" fmla="*/ 1679 w 3359"/>
                  <a:gd name="T85" fmla="*/ 0 h 3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59" h="3362">
                    <a:moveTo>
                      <a:pt x="1387" y="1979"/>
                    </a:moveTo>
                    <a:lnTo>
                      <a:pt x="1370" y="1982"/>
                    </a:lnTo>
                    <a:lnTo>
                      <a:pt x="1354" y="1990"/>
                    </a:lnTo>
                    <a:lnTo>
                      <a:pt x="1342" y="2001"/>
                    </a:lnTo>
                    <a:lnTo>
                      <a:pt x="1335" y="2017"/>
                    </a:lnTo>
                    <a:lnTo>
                      <a:pt x="1332" y="2034"/>
                    </a:lnTo>
                    <a:lnTo>
                      <a:pt x="1332" y="3247"/>
                    </a:lnTo>
                    <a:lnTo>
                      <a:pt x="2027" y="3247"/>
                    </a:lnTo>
                    <a:lnTo>
                      <a:pt x="2027" y="2034"/>
                    </a:lnTo>
                    <a:lnTo>
                      <a:pt x="2025" y="2017"/>
                    </a:lnTo>
                    <a:lnTo>
                      <a:pt x="2016" y="2001"/>
                    </a:lnTo>
                    <a:lnTo>
                      <a:pt x="2005" y="1990"/>
                    </a:lnTo>
                    <a:lnTo>
                      <a:pt x="1990" y="1982"/>
                    </a:lnTo>
                    <a:lnTo>
                      <a:pt x="1973" y="1979"/>
                    </a:lnTo>
                    <a:lnTo>
                      <a:pt x="1387" y="1979"/>
                    </a:lnTo>
                    <a:close/>
                    <a:moveTo>
                      <a:pt x="2374" y="424"/>
                    </a:moveTo>
                    <a:lnTo>
                      <a:pt x="2374" y="642"/>
                    </a:lnTo>
                    <a:lnTo>
                      <a:pt x="2722" y="962"/>
                    </a:lnTo>
                    <a:lnTo>
                      <a:pt x="2722" y="424"/>
                    </a:lnTo>
                    <a:lnTo>
                      <a:pt x="2374" y="424"/>
                    </a:lnTo>
                    <a:close/>
                    <a:moveTo>
                      <a:pt x="1679" y="157"/>
                    </a:moveTo>
                    <a:lnTo>
                      <a:pt x="405" y="1334"/>
                    </a:lnTo>
                    <a:lnTo>
                      <a:pt x="405" y="3247"/>
                    </a:lnTo>
                    <a:lnTo>
                      <a:pt x="1216" y="3247"/>
                    </a:lnTo>
                    <a:lnTo>
                      <a:pt x="1216" y="2034"/>
                    </a:lnTo>
                    <a:lnTo>
                      <a:pt x="1219" y="2003"/>
                    </a:lnTo>
                    <a:lnTo>
                      <a:pt x="1228" y="1974"/>
                    </a:lnTo>
                    <a:lnTo>
                      <a:pt x="1239" y="1948"/>
                    </a:lnTo>
                    <a:lnTo>
                      <a:pt x="1256" y="1925"/>
                    </a:lnTo>
                    <a:lnTo>
                      <a:pt x="1277" y="1904"/>
                    </a:lnTo>
                    <a:lnTo>
                      <a:pt x="1300" y="1887"/>
                    </a:lnTo>
                    <a:lnTo>
                      <a:pt x="1328" y="1875"/>
                    </a:lnTo>
                    <a:lnTo>
                      <a:pt x="1356" y="1867"/>
                    </a:lnTo>
                    <a:lnTo>
                      <a:pt x="1387" y="1864"/>
                    </a:lnTo>
                    <a:lnTo>
                      <a:pt x="1973" y="1864"/>
                    </a:lnTo>
                    <a:lnTo>
                      <a:pt x="2004" y="1867"/>
                    </a:lnTo>
                    <a:lnTo>
                      <a:pt x="2032" y="1875"/>
                    </a:lnTo>
                    <a:lnTo>
                      <a:pt x="2058" y="1887"/>
                    </a:lnTo>
                    <a:lnTo>
                      <a:pt x="2083" y="1904"/>
                    </a:lnTo>
                    <a:lnTo>
                      <a:pt x="2103" y="1925"/>
                    </a:lnTo>
                    <a:lnTo>
                      <a:pt x="2119" y="1948"/>
                    </a:lnTo>
                    <a:lnTo>
                      <a:pt x="2132" y="1974"/>
                    </a:lnTo>
                    <a:lnTo>
                      <a:pt x="2141" y="2003"/>
                    </a:lnTo>
                    <a:lnTo>
                      <a:pt x="2143" y="2034"/>
                    </a:lnTo>
                    <a:lnTo>
                      <a:pt x="2143" y="3247"/>
                    </a:lnTo>
                    <a:lnTo>
                      <a:pt x="2953" y="3247"/>
                    </a:lnTo>
                    <a:lnTo>
                      <a:pt x="2953" y="1334"/>
                    </a:lnTo>
                    <a:lnTo>
                      <a:pt x="2838" y="1227"/>
                    </a:lnTo>
                    <a:lnTo>
                      <a:pt x="2507" y="922"/>
                    </a:lnTo>
                    <a:lnTo>
                      <a:pt x="1679" y="157"/>
                    </a:lnTo>
                    <a:close/>
                    <a:moveTo>
                      <a:pt x="1679" y="0"/>
                    </a:moveTo>
                    <a:lnTo>
                      <a:pt x="2258" y="535"/>
                    </a:lnTo>
                    <a:lnTo>
                      <a:pt x="2258" y="309"/>
                    </a:lnTo>
                    <a:lnTo>
                      <a:pt x="2838" y="309"/>
                    </a:lnTo>
                    <a:lnTo>
                      <a:pt x="2838" y="1069"/>
                    </a:lnTo>
                    <a:lnTo>
                      <a:pt x="3341" y="1534"/>
                    </a:lnTo>
                    <a:lnTo>
                      <a:pt x="3350" y="1546"/>
                    </a:lnTo>
                    <a:lnTo>
                      <a:pt x="3357" y="1559"/>
                    </a:lnTo>
                    <a:lnTo>
                      <a:pt x="3359" y="1574"/>
                    </a:lnTo>
                    <a:lnTo>
                      <a:pt x="3358" y="1589"/>
                    </a:lnTo>
                    <a:lnTo>
                      <a:pt x="3352" y="1603"/>
                    </a:lnTo>
                    <a:lnTo>
                      <a:pt x="3344" y="1616"/>
                    </a:lnTo>
                    <a:lnTo>
                      <a:pt x="3331" y="1625"/>
                    </a:lnTo>
                    <a:lnTo>
                      <a:pt x="3317" y="1632"/>
                    </a:lnTo>
                    <a:lnTo>
                      <a:pt x="3302" y="1634"/>
                    </a:lnTo>
                    <a:lnTo>
                      <a:pt x="3287" y="1633"/>
                    </a:lnTo>
                    <a:lnTo>
                      <a:pt x="3273" y="1627"/>
                    </a:lnTo>
                    <a:lnTo>
                      <a:pt x="3262" y="1618"/>
                    </a:lnTo>
                    <a:lnTo>
                      <a:pt x="3069" y="1441"/>
                    </a:lnTo>
                    <a:lnTo>
                      <a:pt x="3069" y="3362"/>
                    </a:lnTo>
                    <a:lnTo>
                      <a:pt x="290" y="3362"/>
                    </a:lnTo>
                    <a:lnTo>
                      <a:pt x="290" y="1441"/>
                    </a:lnTo>
                    <a:lnTo>
                      <a:pt x="98" y="1618"/>
                    </a:lnTo>
                    <a:lnTo>
                      <a:pt x="85" y="1627"/>
                    </a:lnTo>
                    <a:lnTo>
                      <a:pt x="70" y="1633"/>
                    </a:lnTo>
                    <a:lnTo>
                      <a:pt x="56" y="1634"/>
                    </a:lnTo>
                    <a:lnTo>
                      <a:pt x="42" y="1632"/>
                    </a:lnTo>
                    <a:lnTo>
                      <a:pt x="28" y="1625"/>
                    </a:lnTo>
                    <a:lnTo>
                      <a:pt x="16" y="1616"/>
                    </a:lnTo>
                    <a:lnTo>
                      <a:pt x="7" y="1603"/>
                    </a:lnTo>
                    <a:lnTo>
                      <a:pt x="2" y="1589"/>
                    </a:lnTo>
                    <a:lnTo>
                      <a:pt x="0" y="1574"/>
                    </a:lnTo>
                    <a:lnTo>
                      <a:pt x="3" y="1559"/>
                    </a:lnTo>
                    <a:lnTo>
                      <a:pt x="9" y="1546"/>
                    </a:lnTo>
                    <a:lnTo>
                      <a:pt x="19" y="1534"/>
                    </a:lnTo>
                    <a:lnTo>
                      <a:pt x="16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0" name="Group 39">
              <a:extLst>
                <a:ext uri="{FF2B5EF4-FFF2-40B4-BE49-F238E27FC236}">
                  <a16:creationId xmlns:a16="http://schemas.microsoft.com/office/drawing/2014/main" id="{4414A3F0-1482-4C5E-9C23-11DB51DC1723}"/>
                </a:ext>
              </a:extLst>
            </p:cNvPr>
            <p:cNvGrpSpPr/>
            <p:nvPr/>
          </p:nvGrpSpPr>
          <p:grpSpPr>
            <a:xfrm>
              <a:off x="8212597" y="3241436"/>
              <a:ext cx="1143914" cy="1244197"/>
              <a:chOff x="4964765" y="3491849"/>
              <a:chExt cx="2159238" cy="1899256"/>
            </a:xfrm>
          </p:grpSpPr>
          <p:sp>
            <p:nvSpPr>
              <p:cNvPr id="57" name="Chevron 123">
                <a:extLst>
                  <a:ext uri="{FF2B5EF4-FFF2-40B4-BE49-F238E27FC236}">
                    <a16:creationId xmlns:a16="http://schemas.microsoft.com/office/drawing/2014/main" id="{2726FC70-7D28-4369-A4EE-BB439C1F32FD}"/>
                  </a:ext>
                </a:extLst>
              </p:cNvPr>
              <p:cNvSpPr/>
              <p:nvPr/>
            </p:nvSpPr>
            <p:spPr>
              <a:xfrm>
                <a:off x="4964765" y="3491849"/>
                <a:ext cx="2159238" cy="302048"/>
              </a:xfrm>
              <a:prstGeom prst="chevron">
                <a:avLst/>
              </a:prstGeom>
              <a:solidFill>
                <a:srgbClr val="BA3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8" name="Freeform 11">
                <a:extLst>
                  <a:ext uri="{FF2B5EF4-FFF2-40B4-BE49-F238E27FC236}">
                    <a16:creationId xmlns:a16="http://schemas.microsoft.com/office/drawing/2014/main" id="{6A76CE84-69F7-4FB5-890D-2D5A8E05C106}"/>
                  </a:ext>
                </a:extLst>
              </p:cNvPr>
              <p:cNvSpPr>
                <a:spLocks noEditPoints="1"/>
              </p:cNvSpPr>
              <p:nvPr/>
            </p:nvSpPr>
            <p:spPr bwMode="auto">
              <a:xfrm>
                <a:off x="5843909" y="4892785"/>
                <a:ext cx="501006" cy="498320"/>
              </a:xfrm>
              <a:custGeom>
                <a:avLst/>
                <a:gdLst>
                  <a:gd name="T0" fmla="*/ 2029 w 3359"/>
                  <a:gd name="T1" fmla="*/ 3060 h 3341"/>
                  <a:gd name="T2" fmla="*/ 2343 w 3359"/>
                  <a:gd name="T3" fmla="*/ 3079 h 3341"/>
                  <a:gd name="T4" fmla="*/ 2714 w 3359"/>
                  <a:gd name="T5" fmla="*/ 2704 h 3341"/>
                  <a:gd name="T6" fmla="*/ 817 w 3359"/>
                  <a:gd name="T7" fmla="*/ 2613 h 3341"/>
                  <a:gd name="T8" fmla="*/ 852 w 3359"/>
                  <a:gd name="T9" fmla="*/ 2989 h 3341"/>
                  <a:gd name="T10" fmla="*/ 1476 w 3359"/>
                  <a:gd name="T11" fmla="*/ 3212 h 3341"/>
                  <a:gd name="T12" fmla="*/ 1041 w 3359"/>
                  <a:gd name="T13" fmla="*/ 2632 h 3341"/>
                  <a:gd name="T14" fmla="*/ 2034 w 3359"/>
                  <a:gd name="T15" fmla="*/ 2871 h 3341"/>
                  <a:gd name="T16" fmla="*/ 1947 w 3359"/>
                  <a:gd name="T17" fmla="*/ 2438 h 3341"/>
                  <a:gd name="T18" fmla="*/ 1208 w 3359"/>
                  <a:gd name="T19" fmla="*/ 2476 h 3341"/>
                  <a:gd name="T20" fmla="*/ 1465 w 3359"/>
                  <a:gd name="T21" fmla="*/ 3037 h 3341"/>
                  <a:gd name="T22" fmla="*/ 2515 w 3359"/>
                  <a:gd name="T23" fmla="*/ 2038 h 3341"/>
                  <a:gd name="T24" fmla="*/ 2695 w 3359"/>
                  <a:gd name="T25" fmla="*/ 2561 h 3341"/>
                  <a:gd name="T26" fmla="*/ 3118 w 3359"/>
                  <a:gd name="T27" fmla="*/ 2280 h 3341"/>
                  <a:gd name="T28" fmla="*/ 2547 w 3359"/>
                  <a:gd name="T29" fmla="*/ 1728 h 3341"/>
                  <a:gd name="T30" fmla="*/ 2297 w 3359"/>
                  <a:gd name="T31" fmla="*/ 2395 h 3341"/>
                  <a:gd name="T32" fmla="*/ 1737 w 3359"/>
                  <a:gd name="T33" fmla="*/ 1728 h 3341"/>
                  <a:gd name="T34" fmla="*/ 1062 w 3359"/>
                  <a:gd name="T35" fmla="*/ 2395 h 3341"/>
                  <a:gd name="T36" fmla="*/ 929 w 3359"/>
                  <a:gd name="T37" fmla="*/ 1728 h 3341"/>
                  <a:gd name="T38" fmla="*/ 241 w 3359"/>
                  <a:gd name="T39" fmla="*/ 2280 h 3341"/>
                  <a:gd name="T40" fmla="*/ 664 w 3359"/>
                  <a:gd name="T41" fmla="*/ 2561 h 3341"/>
                  <a:gd name="T42" fmla="*/ 843 w 3359"/>
                  <a:gd name="T43" fmla="*/ 2038 h 3341"/>
                  <a:gd name="T44" fmla="*/ 2065 w 3359"/>
                  <a:gd name="T45" fmla="*/ 944 h 3341"/>
                  <a:gd name="T46" fmla="*/ 2414 w 3359"/>
                  <a:gd name="T47" fmla="*/ 1400 h 3341"/>
                  <a:gd name="T48" fmla="*/ 1046 w 3359"/>
                  <a:gd name="T49" fmla="*/ 992 h 3341"/>
                  <a:gd name="T50" fmla="*/ 1621 w 3359"/>
                  <a:gd name="T51" fmla="*/ 1613 h 3341"/>
                  <a:gd name="T52" fmla="*/ 2845 w 3359"/>
                  <a:gd name="T53" fmla="*/ 636 h 3341"/>
                  <a:gd name="T54" fmla="*/ 2461 w 3359"/>
                  <a:gd name="T55" fmla="*/ 1066 h 3341"/>
                  <a:gd name="T56" fmla="*/ 3235 w 3359"/>
                  <a:gd name="T57" fmla="*/ 1511 h 3341"/>
                  <a:gd name="T58" fmla="*/ 3018 w 3359"/>
                  <a:gd name="T59" fmla="*/ 866 h 3341"/>
                  <a:gd name="T60" fmla="*/ 342 w 3359"/>
                  <a:gd name="T61" fmla="*/ 866 h 3341"/>
                  <a:gd name="T62" fmla="*/ 125 w 3359"/>
                  <a:gd name="T63" fmla="*/ 1511 h 3341"/>
                  <a:gd name="T64" fmla="*/ 899 w 3359"/>
                  <a:gd name="T65" fmla="*/ 1066 h 3341"/>
                  <a:gd name="T66" fmla="*/ 515 w 3359"/>
                  <a:gd name="T67" fmla="*/ 636 h 3341"/>
                  <a:gd name="T68" fmla="*/ 2228 w 3359"/>
                  <a:gd name="T69" fmla="*/ 789 h 3341"/>
                  <a:gd name="T70" fmla="*/ 1813 w 3359"/>
                  <a:gd name="T71" fmla="*/ 222 h 3341"/>
                  <a:gd name="T72" fmla="*/ 1283 w 3359"/>
                  <a:gd name="T73" fmla="*/ 529 h 3341"/>
                  <a:gd name="T74" fmla="*/ 1521 w 3359"/>
                  <a:gd name="T75" fmla="*/ 857 h 3341"/>
                  <a:gd name="T76" fmla="*/ 2174 w 3359"/>
                  <a:gd name="T77" fmla="*/ 467 h 3341"/>
                  <a:gd name="T78" fmla="*/ 2682 w 3359"/>
                  <a:gd name="T79" fmla="*/ 599 h 3341"/>
                  <a:gd name="T80" fmla="*/ 2322 w 3359"/>
                  <a:gd name="T81" fmla="*/ 253 h 3341"/>
                  <a:gd name="T82" fmla="*/ 1385 w 3359"/>
                  <a:gd name="T83" fmla="*/ 143 h 3341"/>
                  <a:gd name="T84" fmla="*/ 803 w 3359"/>
                  <a:gd name="T85" fmla="*/ 383 h 3341"/>
                  <a:gd name="T86" fmla="*/ 932 w 3359"/>
                  <a:gd name="T87" fmla="*/ 720 h 3341"/>
                  <a:gd name="T88" fmla="*/ 1396 w 3359"/>
                  <a:gd name="T89" fmla="*/ 208 h 3341"/>
                  <a:gd name="T90" fmla="*/ 2047 w 3359"/>
                  <a:gd name="T91" fmla="*/ 41 h 3341"/>
                  <a:gd name="T92" fmla="*/ 2681 w 3359"/>
                  <a:gd name="T93" fmla="*/ 331 h 3341"/>
                  <a:gd name="T94" fmla="*/ 3081 w 3359"/>
                  <a:gd name="T95" fmla="*/ 751 h 3341"/>
                  <a:gd name="T96" fmla="*/ 3332 w 3359"/>
                  <a:gd name="T97" fmla="*/ 1372 h 3341"/>
                  <a:gd name="T98" fmla="*/ 3308 w 3359"/>
                  <a:gd name="T99" fmla="*/ 2081 h 3341"/>
                  <a:gd name="T100" fmla="*/ 3000 w 3359"/>
                  <a:gd name="T101" fmla="*/ 2702 h 3341"/>
                  <a:gd name="T102" fmla="*/ 2867 w 3359"/>
                  <a:gd name="T103" fmla="*/ 2851 h 3341"/>
                  <a:gd name="T104" fmla="*/ 2314 w 3359"/>
                  <a:gd name="T105" fmla="*/ 3217 h 3341"/>
                  <a:gd name="T106" fmla="*/ 1737 w 3359"/>
                  <a:gd name="T107" fmla="*/ 3340 h 3341"/>
                  <a:gd name="T108" fmla="*/ 1325 w 3359"/>
                  <a:gd name="T109" fmla="*/ 3303 h 3341"/>
                  <a:gd name="T110" fmla="*/ 712 w 3359"/>
                  <a:gd name="T111" fmla="*/ 3034 h 3341"/>
                  <a:gd name="T112" fmla="*/ 424 w 3359"/>
                  <a:gd name="T113" fmla="*/ 2778 h 3341"/>
                  <a:gd name="T114" fmla="*/ 114 w 3359"/>
                  <a:gd name="T115" fmla="*/ 2273 h 3341"/>
                  <a:gd name="T116" fmla="*/ 3 w 3359"/>
                  <a:gd name="T117" fmla="*/ 1570 h 3341"/>
                  <a:gd name="T118" fmla="*/ 182 w 3359"/>
                  <a:gd name="T119" fmla="*/ 915 h 3341"/>
                  <a:gd name="T120" fmla="*/ 457 w 3359"/>
                  <a:gd name="T121" fmla="*/ 527 h 3341"/>
                  <a:gd name="T122" fmla="*/ 1023 w 3359"/>
                  <a:gd name="T123" fmla="*/ 134 h 3341"/>
                  <a:gd name="T124" fmla="*/ 1654 w 3359"/>
                  <a:gd name="T125" fmla="*/ 1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59" h="3341">
                    <a:moveTo>
                      <a:pt x="2363" y="2539"/>
                    </a:moveTo>
                    <a:lnTo>
                      <a:pt x="2318" y="2632"/>
                    </a:lnTo>
                    <a:lnTo>
                      <a:pt x="2269" y="2723"/>
                    </a:lnTo>
                    <a:lnTo>
                      <a:pt x="2215" y="2811"/>
                    </a:lnTo>
                    <a:lnTo>
                      <a:pt x="2157" y="2897"/>
                    </a:lnTo>
                    <a:lnTo>
                      <a:pt x="2095" y="2980"/>
                    </a:lnTo>
                    <a:lnTo>
                      <a:pt x="2029" y="3060"/>
                    </a:lnTo>
                    <a:lnTo>
                      <a:pt x="1958" y="3138"/>
                    </a:lnTo>
                    <a:lnTo>
                      <a:pt x="1884" y="3212"/>
                    </a:lnTo>
                    <a:lnTo>
                      <a:pt x="1979" y="3196"/>
                    </a:lnTo>
                    <a:lnTo>
                      <a:pt x="2074" y="3175"/>
                    </a:lnTo>
                    <a:lnTo>
                      <a:pt x="2166" y="3148"/>
                    </a:lnTo>
                    <a:lnTo>
                      <a:pt x="2255" y="3117"/>
                    </a:lnTo>
                    <a:lnTo>
                      <a:pt x="2343" y="3079"/>
                    </a:lnTo>
                    <a:lnTo>
                      <a:pt x="2426" y="3036"/>
                    </a:lnTo>
                    <a:lnTo>
                      <a:pt x="2507" y="2989"/>
                    </a:lnTo>
                    <a:lnTo>
                      <a:pt x="2585" y="2938"/>
                    </a:lnTo>
                    <a:lnTo>
                      <a:pt x="2660" y="2881"/>
                    </a:lnTo>
                    <a:lnTo>
                      <a:pt x="2731" y="2820"/>
                    </a:lnTo>
                    <a:lnTo>
                      <a:pt x="2798" y="2756"/>
                    </a:lnTo>
                    <a:lnTo>
                      <a:pt x="2714" y="2704"/>
                    </a:lnTo>
                    <a:lnTo>
                      <a:pt x="2629" y="2656"/>
                    </a:lnTo>
                    <a:lnTo>
                      <a:pt x="2542" y="2613"/>
                    </a:lnTo>
                    <a:lnTo>
                      <a:pt x="2453" y="2573"/>
                    </a:lnTo>
                    <a:lnTo>
                      <a:pt x="2363" y="2539"/>
                    </a:lnTo>
                    <a:close/>
                    <a:moveTo>
                      <a:pt x="997" y="2539"/>
                    </a:moveTo>
                    <a:lnTo>
                      <a:pt x="907" y="2573"/>
                    </a:lnTo>
                    <a:lnTo>
                      <a:pt x="817" y="2613"/>
                    </a:lnTo>
                    <a:lnTo>
                      <a:pt x="730" y="2656"/>
                    </a:lnTo>
                    <a:lnTo>
                      <a:pt x="644" y="2704"/>
                    </a:lnTo>
                    <a:lnTo>
                      <a:pt x="561" y="2756"/>
                    </a:lnTo>
                    <a:lnTo>
                      <a:pt x="629" y="2820"/>
                    </a:lnTo>
                    <a:lnTo>
                      <a:pt x="700" y="2881"/>
                    </a:lnTo>
                    <a:lnTo>
                      <a:pt x="774" y="2938"/>
                    </a:lnTo>
                    <a:lnTo>
                      <a:pt x="852" y="2989"/>
                    </a:lnTo>
                    <a:lnTo>
                      <a:pt x="933" y="3036"/>
                    </a:lnTo>
                    <a:lnTo>
                      <a:pt x="1017" y="3079"/>
                    </a:lnTo>
                    <a:lnTo>
                      <a:pt x="1104" y="3117"/>
                    </a:lnTo>
                    <a:lnTo>
                      <a:pt x="1194" y="3148"/>
                    </a:lnTo>
                    <a:lnTo>
                      <a:pt x="1286" y="3175"/>
                    </a:lnTo>
                    <a:lnTo>
                      <a:pt x="1379" y="3196"/>
                    </a:lnTo>
                    <a:lnTo>
                      <a:pt x="1476" y="3212"/>
                    </a:lnTo>
                    <a:lnTo>
                      <a:pt x="1401" y="3138"/>
                    </a:lnTo>
                    <a:lnTo>
                      <a:pt x="1331" y="3060"/>
                    </a:lnTo>
                    <a:lnTo>
                      <a:pt x="1265" y="2979"/>
                    </a:lnTo>
                    <a:lnTo>
                      <a:pt x="1202" y="2897"/>
                    </a:lnTo>
                    <a:lnTo>
                      <a:pt x="1144" y="2811"/>
                    </a:lnTo>
                    <a:lnTo>
                      <a:pt x="1091" y="2722"/>
                    </a:lnTo>
                    <a:lnTo>
                      <a:pt x="1041" y="2632"/>
                    </a:lnTo>
                    <a:lnTo>
                      <a:pt x="997" y="2539"/>
                    </a:lnTo>
                    <a:close/>
                    <a:moveTo>
                      <a:pt x="1737" y="2421"/>
                    </a:moveTo>
                    <a:lnTo>
                      <a:pt x="1737" y="3189"/>
                    </a:lnTo>
                    <a:lnTo>
                      <a:pt x="1818" y="3115"/>
                    </a:lnTo>
                    <a:lnTo>
                      <a:pt x="1895" y="3037"/>
                    </a:lnTo>
                    <a:lnTo>
                      <a:pt x="1967" y="2955"/>
                    </a:lnTo>
                    <a:lnTo>
                      <a:pt x="2034" y="2871"/>
                    </a:lnTo>
                    <a:lnTo>
                      <a:pt x="2096" y="2783"/>
                    </a:lnTo>
                    <a:lnTo>
                      <a:pt x="2153" y="2692"/>
                    </a:lnTo>
                    <a:lnTo>
                      <a:pt x="2205" y="2598"/>
                    </a:lnTo>
                    <a:lnTo>
                      <a:pt x="2252" y="2502"/>
                    </a:lnTo>
                    <a:lnTo>
                      <a:pt x="2152" y="2476"/>
                    </a:lnTo>
                    <a:lnTo>
                      <a:pt x="2050" y="2454"/>
                    </a:lnTo>
                    <a:lnTo>
                      <a:pt x="1947" y="2438"/>
                    </a:lnTo>
                    <a:lnTo>
                      <a:pt x="1843" y="2428"/>
                    </a:lnTo>
                    <a:lnTo>
                      <a:pt x="1737" y="2421"/>
                    </a:lnTo>
                    <a:close/>
                    <a:moveTo>
                      <a:pt x="1621" y="2421"/>
                    </a:moveTo>
                    <a:lnTo>
                      <a:pt x="1516" y="2428"/>
                    </a:lnTo>
                    <a:lnTo>
                      <a:pt x="1413" y="2438"/>
                    </a:lnTo>
                    <a:lnTo>
                      <a:pt x="1310" y="2454"/>
                    </a:lnTo>
                    <a:lnTo>
                      <a:pt x="1208" y="2476"/>
                    </a:lnTo>
                    <a:lnTo>
                      <a:pt x="1108" y="2502"/>
                    </a:lnTo>
                    <a:lnTo>
                      <a:pt x="1154" y="2598"/>
                    </a:lnTo>
                    <a:lnTo>
                      <a:pt x="1207" y="2692"/>
                    </a:lnTo>
                    <a:lnTo>
                      <a:pt x="1263" y="2783"/>
                    </a:lnTo>
                    <a:lnTo>
                      <a:pt x="1326" y="2871"/>
                    </a:lnTo>
                    <a:lnTo>
                      <a:pt x="1393" y="2955"/>
                    </a:lnTo>
                    <a:lnTo>
                      <a:pt x="1465" y="3037"/>
                    </a:lnTo>
                    <a:lnTo>
                      <a:pt x="1540" y="3115"/>
                    </a:lnTo>
                    <a:lnTo>
                      <a:pt x="1621" y="3189"/>
                    </a:lnTo>
                    <a:lnTo>
                      <a:pt x="1621" y="2421"/>
                    </a:lnTo>
                    <a:close/>
                    <a:moveTo>
                      <a:pt x="2547" y="1728"/>
                    </a:moveTo>
                    <a:lnTo>
                      <a:pt x="2542" y="1833"/>
                    </a:lnTo>
                    <a:lnTo>
                      <a:pt x="2531" y="1935"/>
                    </a:lnTo>
                    <a:lnTo>
                      <a:pt x="2515" y="2038"/>
                    </a:lnTo>
                    <a:lnTo>
                      <a:pt x="2495" y="2138"/>
                    </a:lnTo>
                    <a:lnTo>
                      <a:pt x="2471" y="2238"/>
                    </a:lnTo>
                    <a:lnTo>
                      <a:pt x="2442" y="2335"/>
                    </a:lnTo>
                    <a:lnTo>
                      <a:pt x="2407" y="2432"/>
                    </a:lnTo>
                    <a:lnTo>
                      <a:pt x="2505" y="2469"/>
                    </a:lnTo>
                    <a:lnTo>
                      <a:pt x="2601" y="2512"/>
                    </a:lnTo>
                    <a:lnTo>
                      <a:pt x="2695" y="2561"/>
                    </a:lnTo>
                    <a:lnTo>
                      <a:pt x="2787" y="2613"/>
                    </a:lnTo>
                    <a:lnTo>
                      <a:pt x="2877" y="2669"/>
                    </a:lnTo>
                    <a:lnTo>
                      <a:pt x="2933" y="2598"/>
                    </a:lnTo>
                    <a:lnTo>
                      <a:pt x="2987" y="2523"/>
                    </a:lnTo>
                    <a:lnTo>
                      <a:pt x="3036" y="2445"/>
                    </a:lnTo>
                    <a:lnTo>
                      <a:pt x="3079" y="2364"/>
                    </a:lnTo>
                    <a:lnTo>
                      <a:pt x="3118" y="2280"/>
                    </a:lnTo>
                    <a:lnTo>
                      <a:pt x="3152" y="2193"/>
                    </a:lnTo>
                    <a:lnTo>
                      <a:pt x="3181" y="2104"/>
                    </a:lnTo>
                    <a:lnTo>
                      <a:pt x="3205" y="2013"/>
                    </a:lnTo>
                    <a:lnTo>
                      <a:pt x="3223" y="1920"/>
                    </a:lnTo>
                    <a:lnTo>
                      <a:pt x="3236" y="1825"/>
                    </a:lnTo>
                    <a:lnTo>
                      <a:pt x="3242" y="1728"/>
                    </a:lnTo>
                    <a:lnTo>
                      <a:pt x="2547" y="1728"/>
                    </a:lnTo>
                    <a:close/>
                    <a:moveTo>
                      <a:pt x="1737" y="1728"/>
                    </a:moveTo>
                    <a:lnTo>
                      <a:pt x="1737" y="2306"/>
                    </a:lnTo>
                    <a:lnTo>
                      <a:pt x="1852" y="2312"/>
                    </a:lnTo>
                    <a:lnTo>
                      <a:pt x="1966" y="2324"/>
                    </a:lnTo>
                    <a:lnTo>
                      <a:pt x="2077" y="2342"/>
                    </a:lnTo>
                    <a:lnTo>
                      <a:pt x="2188" y="2366"/>
                    </a:lnTo>
                    <a:lnTo>
                      <a:pt x="2297" y="2395"/>
                    </a:lnTo>
                    <a:lnTo>
                      <a:pt x="2335" y="2289"/>
                    </a:lnTo>
                    <a:lnTo>
                      <a:pt x="2367" y="2180"/>
                    </a:lnTo>
                    <a:lnTo>
                      <a:pt x="2392" y="2069"/>
                    </a:lnTo>
                    <a:lnTo>
                      <a:pt x="2411" y="1957"/>
                    </a:lnTo>
                    <a:lnTo>
                      <a:pt x="2425" y="1843"/>
                    </a:lnTo>
                    <a:lnTo>
                      <a:pt x="2431" y="1728"/>
                    </a:lnTo>
                    <a:lnTo>
                      <a:pt x="1737" y="1728"/>
                    </a:lnTo>
                    <a:close/>
                    <a:moveTo>
                      <a:pt x="929" y="1728"/>
                    </a:moveTo>
                    <a:lnTo>
                      <a:pt x="935" y="1843"/>
                    </a:lnTo>
                    <a:lnTo>
                      <a:pt x="949" y="1957"/>
                    </a:lnTo>
                    <a:lnTo>
                      <a:pt x="968" y="2069"/>
                    </a:lnTo>
                    <a:lnTo>
                      <a:pt x="993" y="2180"/>
                    </a:lnTo>
                    <a:lnTo>
                      <a:pt x="1024" y="2288"/>
                    </a:lnTo>
                    <a:lnTo>
                      <a:pt x="1062" y="2395"/>
                    </a:lnTo>
                    <a:lnTo>
                      <a:pt x="1172" y="2366"/>
                    </a:lnTo>
                    <a:lnTo>
                      <a:pt x="1282" y="2342"/>
                    </a:lnTo>
                    <a:lnTo>
                      <a:pt x="1394" y="2324"/>
                    </a:lnTo>
                    <a:lnTo>
                      <a:pt x="1508" y="2312"/>
                    </a:lnTo>
                    <a:lnTo>
                      <a:pt x="1621" y="2306"/>
                    </a:lnTo>
                    <a:lnTo>
                      <a:pt x="1621" y="1728"/>
                    </a:lnTo>
                    <a:lnTo>
                      <a:pt x="929" y="1728"/>
                    </a:lnTo>
                    <a:close/>
                    <a:moveTo>
                      <a:pt x="118" y="1728"/>
                    </a:moveTo>
                    <a:lnTo>
                      <a:pt x="124" y="1825"/>
                    </a:lnTo>
                    <a:lnTo>
                      <a:pt x="137" y="1920"/>
                    </a:lnTo>
                    <a:lnTo>
                      <a:pt x="155" y="2013"/>
                    </a:lnTo>
                    <a:lnTo>
                      <a:pt x="178" y="2104"/>
                    </a:lnTo>
                    <a:lnTo>
                      <a:pt x="207" y="2193"/>
                    </a:lnTo>
                    <a:lnTo>
                      <a:pt x="241" y="2280"/>
                    </a:lnTo>
                    <a:lnTo>
                      <a:pt x="280" y="2364"/>
                    </a:lnTo>
                    <a:lnTo>
                      <a:pt x="324" y="2445"/>
                    </a:lnTo>
                    <a:lnTo>
                      <a:pt x="373" y="2523"/>
                    </a:lnTo>
                    <a:lnTo>
                      <a:pt x="425" y="2598"/>
                    </a:lnTo>
                    <a:lnTo>
                      <a:pt x="483" y="2669"/>
                    </a:lnTo>
                    <a:lnTo>
                      <a:pt x="573" y="2613"/>
                    </a:lnTo>
                    <a:lnTo>
                      <a:pt x="664" y="2561"/>
                    </a:lnTo>
                    <a:lnTo>
                      <a:pt x="758" y="2512"/>
                    </a:lnTo>
                    <a:lnTo>
                      <a:pt x="855" y="2469"/>
                    </a:lnTo>
                    <a:lnTo>
                      <a:pt x="953" y="2432"/>
                    </a:lnTo>
                    <a:lnTo>
                      <a:pt x="918" y="2335"/>
                    </a:lnTo>
                    <a:lnTo>
                      <a:pt x="889" y="2238"/>
                    </a:lnTo>
                    <a:lnTo>
                      <a:pt x="863" y="2138"/>
                    </a:lnTo>
                    <a:lnTo>
                      <a:pt x="843" y="2038"/>
                    </a:lnTo>
                    <a:lnTo>
                      <a:pt x="829" y="1935"/>
                    </a:lnTo>
                    <a:lnTo>
                      <a:pt x="818" y="1833"/>
                    </a:lnTo>
                    <a:lnTo>
                      <a:pt x="813" y="1728"/>
                    </a:lnTo>
                    <a:lnTo>
                      <a:pt x="118" y="1728"/>
                    </a:lnTo>
                    <a:close/>
                    <a:moveTo>
                      <a:pt x="2276" y="894"/>
                    </a:moveTo>
                    <a:lnTo>
                      <a:pt x="2171" y="922"/>
                    </a:lnTo>
                    <a:lnTo>
                      <a:pt x="2065" y="944"/>
                    </a:lnTo>
                    <a:lnTo>
                      <a:pt x="1956" y="960"/>
                    </a:lnTo>
                    <a:lnTo>
                      <a:pt x="1848" y="972"/>
                    </a:lnTo>
                    <a:lnTo>
                      <a:pt x="1737" y="977"/>
                    </a:lnTo>
                    <a:lnTo>
                      <a:pt x="1737" y="1613"/>
                    </a:lnTo>
                    <a:lnTo>
                      <a:pt x="2431" y="1613"/>
                    </a:lnTo>
                    <a:lnTo>
                      <a:pt x="2425" y="1506"/>
                    </a:lnTo>
                    <a:lnTo>
                      <a:pt x="2414" y="1400"/>
                    </a:lnTo>
                    <a:lnTo>
                      <a:pt x="2397" y="1295"/>
                    </a:lnTo>
                    <a:lnTo>
                      <a:pt x="2374" y="1193"/>
                    </a:lnTo>
                    <a:lnTo>
                      <a:pt x="2347" y="1091"/>
                    </a:lnTo>
                    <a:lnTo>
                      <a:pt x="2314" y="992"/>
                    </a:lnTo>
                    <a:lnTo>
                      <a:pt x="2276" y="894"/>
                    </a:lnTo>
                    <a:close/>
                    <a:moveTo>
                      <a:pt x="1083" y="894"/>
                    </a:moveTo>
                    <a:lnTo>
                      <a:pt x="1046" y="992"/>
                    </a:lnTo>
                    <a:lnTo>
                      <a:pt x="1013" y="1091"/>
                    </a:lnTo>
                    <a:lnTo>
                      <a:pt x="984" y="1193"/>
                    </a:lnTo>
                    <a:lnTo>
                      <a:pt x="962" y="1295"/>
                    </a:lnTo>
                    <a:lnTo>
                      <a:pt x="945" y="1400"/>
                    </a:lnTo>
                    <a:lnTo>
                      <a:pt x="935" y="1506"/>
                    </a:lnTo>
                    <a:lnTo>
                      <a:pt x="929" y="1613"/>
                    </a:lnTo>
                    <a:lnTo>
                      <a:pt x="1621" y="1613"/>
                    </a:lnTo>
                    <a:lnTo>
                      <a:pt x="1621" y="977"/>
                    </a:lnTo>
                    <a:lnTo>
                      <a:pt x="1512" y="972"/>
                    </a:lnTo>
                    <a:lnTo>
                      <a:pt x="1402" y="960"/>
                    </a:lnTo>
                    <a:lnTo>
                      <a:pt x="1295" y="944"/>
                    </a:lnTo>
                    <a:lnTo>
                      <a:pt x="1189" y="922"/>
                    </a:lnTo>
                    <a:lnTo>
                      <a:pt x="1083" y="894"/>
                    </a:lnTo>
                    <a:close/>
                    <a:moveTo>
                      <a:pt x="2845" y="636"/>
                    </a:moveTo>
                    <a:lnTo>
                      <a:pt x="2758" y="689"/>
                    </a:lnTo>
                    <a:lnTo>
                      <a:pt x="2668" y="738"/>
                    </a:lnTo>
                    <a:lnTo>
                      <a:pt x="2576" y="782"/>
                    </a:lnTo>
                    <a:lnTo>
                      <a:pt x="2483" y="823"/>
                    </a:lnTo>
                    <a:lnTo>
                      <a:pt x="2388" y="859"/>
                    </a:lnTo>
                    <a:lnTo>
                      <a:pt x="2427" y="961"/>
                    </a:lnTo>
                    <a:lnTo>
                      <a:pt x="2461" y="1066"/>
                    </a:lnTo>
                    <a:lnTo>
                      <a:pt x="2489" y="1172"/>
                    </a:lnTo>
                    <a:lnTo>
                      <a:pt x="2512" y="1281"/>
                    </a:lnTo>
                    <a:lnTo>
                      <a:pt x="2529" y="1390"/>
                    </a:lnTo>
                    <a:lnTo>
                      <a:pt x="2541" y="1501"/>
                    </a:lnTo>
                    <a:lnTo>
                      <a:pt x="2547" y="1613"/>
                    </a:lnTo>
                    <a:lnTo>
                      <a:pt x="3242" y="1613"/>
                    </a:lnTo>
                    <a:lnTo>
                      <a:pt x="3235" y="1511"/>
                    </a:lnTo>
                    <a:lnTo>
                      <a:pt x="3222" y="1412"/>
                    </a:lnTo>
                    <a:lnTo>
                      <a:pt x="3202" y="1314"/>
                    </a:lnTo>
                    <a:lnTo>
                      <a:pt x="3176" y="1220"/>
                    </a:lnTo>
                    <a:lnTo>
                      <a:pt x="3144" y="1127"/>
                    </a:lnTo>
                    <a:lnTo>
                      <a:pt x="3107" y="1037"/>
                    </a:lnTo>
                    <a:lnTo>
                      <a:pt x="3065" y="950"/>
                    </a:lnTo>
                    <a:lnTo>
                      <a:pt x="3018" y="866"/>
                    </a:lnTo>
                    <a:lnTo>
                      <a:pt x="2965" y="785"/>
                    </a:lnTo>
                    <a:lnTo>
                      <a:pt x="2907" y="709"/>
                    </a:lnTo>
                    <a:lnTo>
                      <a:pt x="2845" y="636"/>
                    </a:lnTo>
                    <a:close/>
                    <a:moveTo>
                      <a:pt x="515" y="636"/>
                    </a:moveTo>
                    <a:lnTo>
                      <a:pt x="453" y="709"/>
                    </a:lnTo>
                    <a:lnTo>
                      <a:pt x="395" y="785"/>
                    </a:lnTo>
                    <a:lnTo>
                      <a:pt x="342" y="866"/>
                    </a:lnTo>
                    <a:lnTo>
                      <a:pt x="295" y="950"/>
                    </a:lnTo>
                    <a:lnTo>
                      <a:pt x="253" y="1037"/>
                    </a:lnTo>
                    <a:lnTo>
                      <a:pt x="215" y="1127"/>
                    </a:lnTo>
                    <a:lnTo>
                      <a:pt x="183" y="1220"/>
                    </a:lnTo>
                    <a:lnTo>
                      <a:pt x="158" y="1314"/>
                    </a:lnTo>
                    <a:lnTo>
                      <a:pt x="138" y="1412"/>
                    </a:lnTo>
                    <a:lnTo>
                      <a:pt x="125" y="1511"/>
                    </a:lnTo>
                    <a:lnTo>
                      <a:pt x="118" y="1613"/>
                    </a:lnTo>
                    <a:lnTo>
                      <a:pt x="813" y="1613"/>
                    </a:lnTo>
                    <a:lnTo>
                      <a:pt x="819" y="1501"/>
                    </a:lnTo>
                    <a:lnTo>
                      <a:pt x="831" y="1390"/>
                    </a:lnTo>
                    <a:lnTo>
                      <a:pt x="848" y="1281"/>
                    </a:lnTo>
                    <a:lnTo>
                      <a:pt x="871" y="1172"/>
                    </a:lnTo>
                    <a:lnTo>
                      <a:pt x="899" y="1066"/>
                    </a:lnTo>
                    <a:lnTo>
                      <a:pt x="933" y="961"/>
                    </a:lnTo>
                    <a:lnTo>
                      <a:pt x="972" y="859"/>
                    </a:lnTo>
                    <a:lnTo>
                      <a:pt x="877" y="823"/>
                    </a:lnTo>
                    <a:lnTo>
                      <a:pt x="783" y="782"/>
                    </a:lnTo>
                    <a:lnTo>
                      <a:pt x="692" y="738"/>
                    </a:lnTo>
                    <a:lnTo>
                      <a:pt x="602" y="689"/>
                    </a:lnTo>
                    <a:lnTo>
                      <a:pt x="515" y="636"/>
                    </a:lnTo>
                    <a:close/>
                    <a:moveTo>
                      <a:pt x="1737" y="153"/>
                    </a:moveTo>
                    <a:lnTo>
                      <a:pt x="1737" y="862"/>
                    </a:lnTo>
                    <a:lnTo>
                      <a:pt x="1837" y="857"/>
                    </a:lnTo>
                    <a:lnTo>
                      <a:pt x="1937" y="847"/>
                    </a:lnTo>
                    <a:lnTo>
                      <a:pt x="2035" y="831"/>
                    </a:lnTo>
                    <a:lnTo>
                      <a:pt x="2132" y="813"/>
                    </a:lnTo>
                    <a:lnTo>
                      <a:pt x="2228" y="789"/>
                    </a:lnTo>
                    <a:lnTo>
                      <a:pt x="2182" y="700"/>
                    </a:lnTo>
                    <a:lnTo>
                      <a:pt x="2131" y="613"/>
                    </a:lnTo>
                    <a:lnTo>
                      <a:pt x="2076" y="529"/>
                    </a:lnTo>
                    <a:lnTo>
                      <a:pt x="2016" y="448"/>
                    </a:lnTo>
                    <a:lnTo>
                      <a:pt x="1953" y="370"/>
                    </a:lnTo>
                    <a:lnTo>
                      <a:pt x="1886" y="294"/>
                    </a:lnTo>
                    <a:lnTo>
                      <a:pt x="1813" y="222"/>
                    </a:lnTo>
                    <a:lnTo>
                      <a:pt x="1737" y="153"/>
                    </a:lnTo>
                    <a:close/>
                    <a:moveTo>
                      <a:pt x="1621" y="153"/>
                    </a:moveTo>
                    <a:lnTo>
                      <a:pt x="1546" y="222"/>
                    </a:lnTo>
                    <a:lnTo>
                      <a:pt x="1474" y="294"/>
                    </a:lnTo>
                    <a:lnTo>
                      <a:pt x="1407" y="370"/>
                    </a:lnTo>
                    <a:lnTo>
                      <a:pt x="1342" y="448"/>
                    </a:lnTo>
                    <a:lnTo>
                      <a:pt x="1283" y="529"/>
                    </a:lnTo>
                    <a:lnTo>
                      <a:pt x="1229" y="613"/>
                    </a:lnTo>
                    <a:lnTo>
                      <a:pt x="1178" y="700"/>
                    </a:lnTo>
                    <a:lnTo>
                      <a:pt x="1132" y="789"/>
                    </a:lnTo>
                    <a:lnTo>
                      <a:pt x="1228" y="813"/>
                    </a:lnTo>
                    <a:lnTo>
                      <a:pt x="1325" y="831"/>
                    </a:lnTo>
                    <a:lnTo>
                      <a:pt x="1422" y="847"/>
                    </a:lnTo>
                    <a:lnTo>
                      <a:pt x="1521" y="857"/>
                    </a:lnTo>
                    <a:lnTo>
                      <a:pt x="1621" y="862"/>
                    </a:lnTo>
                    <a:lnTo>
                      <a:pt x="1621" y="153"/>
                    </a:lnTo>
                    <a:close/>
                    <a:moveTo>
                      <a:pt x="1884" y="129"/>
                    </a:moveTo>
                    <a:lnTo>
                      <a:pt x="1964" y="208"/>
                    </a:lnTo>
                    <a:lnTo>
                      <a:pt x="2038" y="291"/>
                    </a:lnTo>
                    <a:lnTo>
                      <a:pt x="2109" y="378"/>
                    </a:lnTo>
                    <a:lnTo>
                      <a:pt x="2174" y="467"/>
                    </a:lnTo>
                    <a:lnTo>
                      <a:pt x="2234" y="560"/>
                    </a:lnTo>
                    <a:lnTo>
                      <a:pt x="2290" y="656"/>
                    </a:lnTo>
                    <a:lnTo>
                      <a:pt x="2341" y="753"/>
                    </a:lnTo>
                    <a:lnTo>
                      <a:pt x="2428" y="720"/>
                    </a:lnTo>
                    <a:lnTo>
                      <a:pt x="2514" y="684"/>
                    </a:lnTo>
                    <a:lnTo>
                      <a:pt x="2599" y="644"/>
                    </a:lnTo>
                    <a:lnTo>
                      <a:pt x="2682" y="599"/>
                    </a:lnTo>
                    <a:lnTo>
                      <a:pt x="2763" y="551"/>
                    </a:lnTo>
                    <a:lnTo>
                      <a:pt x="2698" y="491"/>
                    </a:lnTo>
                    <a:lnTo>
                      <a:pt x="2628" y="436"/>
                    </a:lnTo>
                    <a:lnTo>
                      <a:pt x="2555" y="383"/>
                    </a:lnTo>
                    <a:lnTo>
                      <a:pt x="2481" y="336"/>
                    </a:lnTo>
                    <a:lnTo>
                      <a:pt x="2403" y="292"/>
                    </a:lnTo>
                    <a:lnTo>
                      <a:pt x="2322" y="253"/>
                    </a:lnTo>
                    <a:lnTo>
                      <a:pt x="2238" y="219"/>
                    </a:lnTo>
                    <a:lnTo>
                      <a:pt x="2153" y="188"/>
                    </a:lnTo>
                    <a:lnTo>
                      <a:pt x="2065" y="163"/>
                    </a:lnTo>
                    <a:lnTo>
                      <a:pt x="1975" y="143"/>
                    </a:lnTo>
                    <a:lnTo>
                      <a:pt x="1884" y="129"/>
                    </a:lnTo>
                    <a:close/>
                    <a:moveTo>
                      <a:pt x="1476" y="129"/>
                    </a:moveTo>
                    <a:lnTo>
                      <a:pt x="1385" y="143"/>
                    </a:lnTo>
                    <a:lnTo>
                      <a:pt x="1294" y="163"/>
                    </a:lnTo>
                    <a:lnTo>
                      <a:pt x="1207" y="188"/>
                    </a:lnTo>
                    <a:lnTo>
                      <a:pt x="1121" y="219"/>
                    </a:lnTo>
                    <a:lnTo>
                      <a:pt x="1038" y="253"/>
                    </a:lnTo>
                    <a:lnTo>
                      <a:pt x="957" y="292"/>
                    </a:lnTo>
                    <a:lnTo>
                      <a:pt x="879" y="336"/>
                    </a:lnTo>
                    <a:lnTo>
                      <a:pt x="803" y="383"/>
                    </a:lnTo>
                    <a:lnTo>
                      <a:pt x="732" y="436"/>
                    </a:lnTo>
                    <a:lnTo>
                      <a:pt x="662" y="491"/>
                    </a:lnTo>
                    <a:lnTo>
                      <a:pt x="597" y="551"/>
                    </a:lnTo>
                    <a:lnTo>
                      <a:pt x="678" y="599"/>
                    </a:lnTo>
                    <a:lnTo>
                      <a:pt x="760" y="644"/>
                    </a:lnTo>
                    <a:lnTo>
                      <a:pt x="845" y="684"/>
                    </a:lnTo>
                    <a:lnTo>
                      <a:pt x="932" y="720"/>
                    </a:lnTo>
                    <a:lnTo>
                      <a:pt x="1019" y="753"/>
                    </a:lnTo>
                    <a:lnTo>
                      <a:pt x="1070" y="656"/>
                    </a:lnTo>
                    <a:lnTo>
                      <a:pt x="1124" y="560"/>
                    </a:lnTo>
                    <a:lnTo>
                      <a:pt x="1186" y="467"/>
                    </a:lnTo>
                    <a:lnTo>
                      <a:pt x="1251" y="378"/>
                    </a:lnTo>
                    <a:lnTo>
                      <a:pt x="1321" y="291"/>
                    </a:lnTo>
                    <a:lnTo>
                      <a:pt x="1396" y="208"/>
                    </a:lnTo>
                    <a:lnTo>
                      <a:pt x="1476" y="129"/>
                    </a:lnTo>
                    <a:close/>
                    <a:moveTo>
                      <a:pt x="1679" y="0"/>
                    </a:moveTo>
                    <a:lnTo>
                      <a:pt x="1706" y="1"/>
                    </a:lnTo>
                    <a:lnTo>
                      <a:pt x="1738" y="2"/>
                    </a:lnTo>
                    <a:lnTo>
                      <a:pt x="1843" y="8"/>
                    </a:lnTo>
                    <a:lnTo>
                      <a:pt x="1946" y="22"/>
                    </a:lnTo>
                    <a:lnTo>
                      <a:pt x="2047" y="41"/>
                    </a:lnTo>
                    <a:lnTo>
                      <a:pt x="2146" y="66"/>
                    </a:lnTo>
                    <a:lnTo>
                      <a:pt x="2243" y="97"/>
                    </a:lnTo>
                    <a:lnTo>
                      <a:pt x="2336" y="134"/>
                    </a:lnTo>
                    <a:lnTo>
                      <a:pt x="2427" y="175"/>
                    </a:lnTo>
                    <a:lnTo>
                      <a:pt x="2515" y="222"/>
                    </a:lnTo>
                    <a:lnTo>
                      <a:pt x="2600" y="274"/>
                    </a:lnTo>
                    <a:lnTo>
                      <a:pt x="2681" y="331"/>
                    </a:lnTo>
                    <a:lnTo>
                      <a:pt x="2759" y="392"/>
                    </a:lnTo>
                    <a:lnTo>
                      <a:pt x="2832" y="458"/>
                    </a:lnTo>
                    <a:lnTo>
                      <a:pt x="2903" y="527"/>
                    </a:lnTo>
                    <a:lnTo>
                      <a:pt x="2903" y="528"/>
                    </a:lnTo>
                    <a:lnTo>
                      <a:pt x="2966" y="599"/>
                    </a:lnTo>
                    <a:lnTo>
                      <a:pt x="3026" y="673"/>
                    </a:lnTo>
                    <a:lnTo>
                      <a:pt x="3081" y="751"/>
                    </a:lnTo>
                    <a:lnTo>
                      <a:pt x="3131" y="831"/>
                    </a:lnTo>
                    <a:lnTo>
                      <a:pt x="3177" y="915"/>
                    </a:lnTo>
                    <a:lnTo>
                      <a:pt x="3219" y="1001"/>
                    </a:lnTo>
                    <a:lnTo>
                      <a:pt x="3255" y="1091"/>
                    </a:lnTo>
                    <a:lnTo>
                      <a:pt x="3286" y="1182"/>
                    </a:lnTo>
                    <a:lnTo>
                      <a:pt x="3311" y="1276"/>
                    </a:lnTo>
                    <a:lnTo>
                      <a:pt x="3332" y="1372"/>
                    </a:lnTo>
                    <a:lnTo>
                      <a:pt x="3347" y="1469"/>
                    </a:lnTo>
                    <a:lnTo>
                      <a:pt x="3356" y="1570"/>
                    </a:lnTo>
                    <a:lnTo>
                      <a:pt x="3359" y="1670"/>
                    </a:lnTo>
                    <a:lnTo>
                      <a:pt x="3356" y="1776"/>
                    </a:lnTo>
                    <a:lnTo>
                      <a:pt x="3346" y="1880"/>
                    </a:lnTo>
                    <a:lnTo>
                      <a:pt x="3330" y="1981"/>
                    </a:lnTo>
                    <a:lnTo>
                      <a:pt x="3308" y="2081"/>
                    </a:lnTo>
                    <a:lnTo>
                      <a:pt x="3280" y="2178"/>
                    </a:lnTo>
                    <a:lnTo>
                      <a:pt x="3246" y="2273"/>
                    </a:lnTo>
                    <a:lnTo>
                      <a:pt x="3207" y="2365"/>
                    </a:lnTo>
                    <a:lnTo>
                      <a:pt x="3163" y="2454"/>
                    </a:lnTo>
                    <a:lnTo>
                      <a:pt x="3113" y="2540"/>
                    </a:lnTo>
                    <a:lnTo>
                      <a:pt x="3059" y="2622"/>
                    </a:lnTo>
                    <a:lnTo>
                      <a:pt x="3000" y="2702"/>
                    </a:lnTo>
                    <a:lnTo>
                      <a:pt x="2936" y="2777"/>
                    </a:lnTo>
                    <a:lnTo>
                      <a:pt x="2936" y="2778"/>
                    </a:lnTo>
                    <a:lnTo>
                      <a:pt x="2934" y="2779"/>
                    </a:lnTo>
                    <a:lnTo>
                      <a:pt x="2934" y="2780"/>
                    </a:lnTo>
                    <a:lnTo>
                      <a:pt x="2933" y="2780"/>
                    </a:lnTo>
                    <a:lnTo>
                      <a:pt x="2932" y="2781"/>
                    </a:lnTo>
                    <a:lnTo>
                      <a:pt x="2867" y="2851"/>
                    </a:lnTo>
                    <a:lnTo>
                      <a:pt x="2798" y="2916"/>
                    </a:lnTo>
                    <a:lnTo>
                      <a:pt x="2725" y="2976"/>
                    </a:lnTo>
                    <a:lnTo>
                      <a:pt x="2649" y="3034"/>
                    </a:lnTo>
                    <a:lnTo>
                      <a:pt x="2570" y="3086"/>
                    </a:lnTo>
                    <a:lnTo>
                      <a:pt x="2487" y="3134"/>
                    </a:lnTo>
                    <a:lnTo>
                      <a:pt x="2402" y="3178"/>
                    </a:lnTo>
                    <a:lnTo>
                      <a:pt x="2314" y="3217"/>
                    </a:lnTo>
                    <a:lnTo>
                      <a:pt x="2224" y="3251"/>
                    </a:lnTo>
                    <a:lnTo>
                      <a:pt x="2130" y="3280"/>
                    </a:lnTo>
                    <a:lnTo>
                      <a:pt x="2035" y="3303"/>
                    </a:lnTo>
                    <a:lnTo>
                      <a:pt x="1937" y="3321"/>
                    </a:lnTo>
                    <a:lnTo>
                      <a:pt x="1838" y="3333"/>
                    </a:lnTo>
                    <a:lnTo>
                      <a:pt x="1738" y="3340"/>
                    </a:lnTo>
                    <a:lnTo>
                      <a:pt x="1737" y="3340"/>
                    </a:lnTo>
                    <a:lnTo>
                      <a:pt x="1706" y="3341"/>
                    </a:lnTo>
                    <a:lnTo>
                      <a:pt x="1679" y="3341"/>
                    </a:lnTo>
                    <a:lnTo>
                      <a:pt x="1654" y="3341"/>
                    </a:lnTo>
                    <a:lnTo>
                      <a:pt x="1621" y="3340"/>
                    </a:lnTo>
                    <a:lnTo>
                      <a:pt x="1521" y="3333"/>
                    </a:lnTo>
                    <a:lnTo>
                      <a:pt x="1422" y="3321"/>
                    </a:lnTo>
                    <a:lnTo>
                      <a:pt x="1325" y="3303"/>
                    </a:lnTo>
                    <a:lnTo>
                      <a:pt x="1230" y="3280"/>
                    </a:lnTo>
                    <a:lnTo>
                      <a:pt x="1137" y="3251"/>
                    </a:lnTo>
                    <a:lnTo>
                      <a:pt x="1047" y="3217"/>
                    </a:lnTo>
                    <a:lnTo>
                      <a:pt x="958" y="3178"/>
                    </a:lnTo>
                    <a:lnTo>
                      <a:pt x="873" y="3134"/>
                    </a:lnTo>
                    <a:lnTo>
                      <a:pt x="791" y="3087"/>
                    </a:lnTo>
                    <a:lnTo>
                      <a:pt x="712" y="3034"/>
                    </a:lnTo>
                    <a:lnTo>
                      <a:pt x="635" y="2977"/>
                    </a:lnTo>
                    <a:lnTo>
                      <a:pt x="562" y="2917"/>
                    </a:lnTo>
                    <a:lnTo>
                      <a:pt x="494" y="2852"/>
                    </a:lnTo>
                    <a:lnTo>
                      <a:pt x="428" y="2783"/>
                    </a:lnTo>
                    <a:lnTo>
                      <a:pt x="426" y="2781"/>
                    </a:lnTo>
                    <a:lnTo>
                      <a:pt x="424" y="2779"/>
                    </a:lnTo>
                    <a:lnTo>
                      <a:pt x="424" y="2778"/>
                    </a:lnTo>
                    <a:lnTo>
                      <a:pt x="423" y="2777"/>
                    </a:lnTo>
                    <a:lnTo>
                      <a:pt x="360" y="2702"/>
                    </a:lnTo>
                    <a:lnTo>
                      <a:pt x="301" y="2622"/>
                    </a:lnTo>
                    <a:lnTo>
                      <a:pt x="246" y="2540"/>
                    </a:lnTo>
                    <a:lnTo>
                      <a:pt x="197" y="2454"/>
                    </a:lnTo>
                    <a:lnTo>
                      <a:pt x="153" y="2365"/>
                    </a:lnTo>
                    <a:lnTo>
                      <a:pt x="114" y="2273"/>
                    </a:lnTo>
                    <a:lnTo>
                      <a:pt x="80" y="2178"/>
                    </a:lnTo>
                    <a:lnTo>
                      <a:pt x="52" y="2081"/>
                    </a:lnTo>
                    <a:lnTo>
                      <a:pt x="29" y="1981"/>
                    </a:lnTo>
                    <a:lnTo>
                      <a:pt x="14" y="1880"/>
                    </a:lnTo>
                    <a:lnTo>
                      <a:pt x="4" y="1776"/>
                    </a:lnTo>
                    <a:lnTo>
                      <a:pt x="0" y="1670"/>
                    </a:lnTo>
                    <a:lnTo>
                      <a:pt x="3" y="1570"/>
                    </a:lnTo>
                    <a:lnTo>
                      <a:pt x="13" y="1469"/>
                    </a:lnTo>
                    <a:lnTo>
                      <a:pt x="27" y="1372"/>
                    </a:lnTo>
                    <a:lnTo>
                      <a:pt x="47" y="1276"/>
                    </a:lnTo>
                    <a:lnTo>
                      <a:pt x="74" y="1182"/>
                    </a:lnTo>
                    <a:lnTo>
                      <a:pt x="105" y="1091"/>
                    </a:lnTo>
                    <a:lnTo>
                      <a:pt x="141" y="1001"/>
                    </a:lnTo>
                    <a:lnTo>
                      <a:pt x="182" y="915"/>
                    </a:lnTo>
                    <a:lnTo>
                      <a:pt x="228" y="831"/>
                    </a:lnTo>
                    <a:lnTo>
                      <a:pt x="279" y="751"/>
                    </a:lnTo>
                    <a:lnTo>
                      <a:pt x="334" y="673"/>
                    </a:lnTo>
                    <a:lnTo>
                      <a:pt x="393" y="599"/>
                    </a:lnTo>
                    <a:lnTo>
                      <a:pt x="456" y="528"/>
                    </a:lnTo>
                    <a:lnTo>
                      <a:pt x="457" y="528"/>
                    </a:lnTo>
                    <a:lnTo>
                      <a:pt x="457" y="527"/>
                    </a:lnTo>
                    <a:lnTo>
                      <a:pt x="527" y="458"/>
                    </a:lnTo>
                    <a:lnTo>
                      <a:pt x="601" y="392"/>
                    </a:lnTo>
                    <a:lnTo>
                      <a:pt x="679" y="331"/>
                    </a:lnTo>
                    <a:lnTo>
                      <a:pt x="760" y="274"/>
                    </a:lnTo>
                    <a:lnTo>
                      <a:pt x="844" y="222"/>
                    </a:lnTo>
                    <a:lnTo>
                      <a:pt x="933" y="175"/>
                    </a:lnTo>
                    <a:lnTo>
                      <a:pt x="1023" y="134"/>
                    </a:lnTo>
                    <a:lnTo>
                      <a:pt x="1117" y="97"/>
                    </a:lnTo>
                    <a:lnTo>
                      <a:pt x="1214" y="66"/>
                    </a:lnTo>
                    <a:lnTo>
                      <a:pt x="1313" y="41"/>
                    </a:lnTo>
                    <a:lnTo>
                      <a:pt x="1414" y="22"/>
                    </a:lnTo>
                    <a:lnTo>
                      <a:pt x="1517" y="8"/>
                    </a:lnTo>
                    <a:lnTo>
                      <a:pt x="1621" y="2"/>
                    </a:lnTo>
                    <a:lnTo>
                      <a:pt x="1654" y="1"/>
                    </a:lnTo>
                    <a:lnTo>
                      <a:pt x="16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1" name="Group 40">
              <a:extLst>
                <a:ext uri="{FF2B5EF4-FFF2-40B4-BE49-F238E27FC236}">
                  <a16:creationId xmlns:a16="http://schemas.microsoft.com/office/drawing/2014/main" id="{81703D76-B38D-4A6D-A87F-E3493C323FDA}"/>
                </a:ext>
              </a:extLst>
            </p:cNvPr>
            <p:cNvGrpSpPr/>
            <p:nvPr/>
          </p:nvGrpSpPr>
          <p:grpSpPr>
            <a:xfrm>
              <a:off x="9383014" y="2178658"/>
              <a:ext cx="1143914" cy="1260648"/>
              <a:chOff x="7151509" y="1875008"/>
              <a:chExt cx="2159238" cy="1924369"/>
            </a:xfrm>
          </p:grpSpPr>
          <p:sp>
            <p:nvSpPr>
              <p:cNvPr id="52" name="Chevron 131">
                <a:extLst>
                  <a:ext uri="{FF2B5EF4-FFF2-40B4-BE49-F238E27FC236}">
                    <a16:creationId xmlns:a16="http://schemas.microsoft.com/office/drawing/2014/main" id="{EE565AEC-765C-4FFE-A982-8E364E7E9D2F}"/>
                  </a:ext>
                </a:extLst>
              </p:cNvPr>
              <p:cNvSpPr/>
              <p:nvPr/>
            </p:nvSpPr>
            <p:spPr>
              <a:xfrm>
                <a:off x="7151509" y="3497330"/>
                <a:ext cx="2159238" cy="302047"/>
              </a:xfrm>
              <a:prstGeom prst="chevron">
                <a:avLst/>
              </a:prstGeom>
              <a:solidFill>
                <a:srgbClr val="BA3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53" name="Group 52">
                <a:extLst>
                  <a:ext uri="{FF2B5EF4-FFF2-40B4-BE49-F238E27FC236}">
                    <a16:creationId xmlns:a16="http://schemas.microsoft.com/office/drawing/2014/main" id="{67634F1E-042B-4595-8CAB-D25854C51FF4}"/>
                  </a:ext>
                </a:extLst>
              </p:cNvPr>
              <p:cNvGrpSpPr/>
              <p:nvPr/>
            </p:nvGrpSpPr>
            <p:grpSpPr>
              <a:xfrm>
                <a:off x="7980360" y="1875008"/>
                <a:ext cx="501536" cy="506452"/>
                <a:chOff x="7770813" y="3619500"/>
                <a:chExt cx="647700" cy="654050"/>
              </a:xfrm>
              <a:solidFill>
                <a:schemeClr val="bg1"/>
              </a:solidFill>
            </p:grpSpPr>
            <p:sp>
              <p:nvSpPr>
                <p:cNvPr id="54" name="Freeform 16">
                  <a:extLst>
                    <a:ext uri="{FF2B5EF4-FFF2-40B4-BE49-F238E27FC236}">
                      <a16:creationId xmlns:a16="http://schemas.microsoft.com/office/drawing/2014/main" id="{631144AF-F262-4165-86ED-7E5A79F7756A}"/>
                    </a:ext>
                  </a:extLst>
                </p:cNvPr>
                <p:cNvSpPr>
                  <a:spLocks noEditPoints="1"/>
                </p:cNvSpPr>
                <p:nvPr/>
              </p:nvSpPr>
              <p:spPr bwMode="auto">
                <a:xfrm>
                  <a:off x="7770813" y="3619500"/>
                  <a:ext cx="647700" cy="654050"/>
                </a:xfrm>
                <a:custGeom>
                  <a:avLst/>
                  <a:gdLst>
                    <a:gd name="T0" fmla="*/ 1354 w 3262"/>
                    <a:gd name="T1" fmla="*/ 128 h 3292"/>
                    <a:gd name="T2" fmla="*/ 1004 w 3262"/>
                    <a:gd name="T3" fmla="*/ 237 h 3292"/>
                    <a:gd name="T4" fmla="*/ 690 w 3262"/>
                    <a:gd name="T5" fmla="*/ 429 h 3292"/>
                    <a:gd name="T6" fmla="*/ 426 w 3262"/>
                    <a:gd name="T7" fmla="*/ 696 h 3292"/>
                    <a:gd name="T8" fmla="*/ 236 w 3262"/>
                    <a:gd name="T9" fmla="*/ 1013 h 3292"/>
                    <a:gd name="T10" fmla="*/ 127 w 3262"/>
                    <a:gd name="T11" fmla="*/ 1365 h 3292"/>
                    <a:gd name="T12" fmla="*/ 105 w 3262"/>
                    <a:gd name="T13" fmla="*/ 1741 h 3292"/>
                    <a:gd name="T14" fmla="*/ 171 w 3262"/>
                    <a:gd name="T15" fmla="*/ 2106 h 3292"/>
                    <a:gd name="T16" fmla="*/ 321 w 3262"/>
                    <a:gd name="T17" fmla="*/ 2442 h 3292"/>
                    <a:gd name="T18" fmla="*/ 549 w 3262"/>
                    <a:gd name="T19" fmla="*/ 2736 h 3292"/>
                    <a:gd name="T20" fmla="*/ 841 w 3262"/>
                    <a:gd name="T21" fmla="*/ 2968 h 3292"/>
                    <a:gd name="T22" fmla="*/ 1175 w 3262"/>
                    <a:gd name="T23" fmla="*/ 3120 h 3292"/>
                    <a:gd name="T24" fmla="*/ 1538 w 3262"/>
                    <a:gd name="T25" fmla="*/ 3186 h 3292"/>
                    <a:gd name="T26" fmla="*/ 1909 w 3262"/>
                    <a:gd name="T27" fmla="*/ 3164 h 3292"/>
                    <a:gd name="T28" fmla="*/ 2258 w 3262"/>
                    <a:gd name="T29" fmla="*/ 3053 h 3292"/>
                    <a:gd name="T30" fmla="*/ 2572 w 3262"/>
                    <a:gd name="T31" fmla="*/ 2862 h 3292"/>
                    <a:gd name="T32" fmla="*/ 2836 w 3262"/>
                    <a:gd name="T33" fmla="*/ 2596 h 3292"/>
                    <a:gd name="T34" fmla="*/ 3027 w 3262"/>
                    <a:gd name="T35" fmla="*/ 2279 h 3292"/>
                    <a:gd name="T36" fmla="*/ 3135 w 3262"/>
                    <a:gd name="T37" fmla="*/ 1927 h 3292"/>
                    <a:gd name="T38" fmla="*/ 3157 w 3262"/>
                    <a:gd name="T39" fmla="*/ 1551 h 3292"/>
                    <a:gd name="T40" fmla="*/ 3091 w 3262"/>
                    <a:gd name="T41" fmla="*/ 1185 h 3292"/>
                    <a:gd name="T42" fmla="*/ 2941 w 3262"/>
                    <a:gd name="T43" fmla="*/ 849 h 3292"/>
                    <a:gd name="T44" fmla="*/ 2712 w 3262"/>
                    <a:gd name="T45" fmla="*/ 554 h 3292"/>
                    <a:gd name="T46" fmla="*/ 2421 w 3262"/>
                    <a:gd name="T47" fmla="*/ 323 h 3292"/>
                    <a:gd name="T48" fmla="*/ 2087 w 3262"/>
                    <a:gd name="T49" fmla="*/ 172 h 3292"/>
                    <a:gd name="T50" fmla="*/ 1725 w 3262"/>
                    <a:gd name="T51" fmla="*/ 105 h 3292"/>
                    <a:gd name="T52" fmla="*/ 1816 w 3262"/>
                    <a:gd name="T53" fmla="*/ 10 h 3292"/>
                    <a:gd name="T54" fmla="*/ 2171 w 3262"/>
                    <a:gd name="T55" fmla="*/ 92 h 3292"/>
                    <a:gd name="T56" fmla="*/ 2498 w 3262"/>
                    <a:gd name="T57" fmla="*/ 251 h 3292"/>
                    <a:gd name="T58" fmla="*/ 2784 w 3262"/>
                    <a:gd name="T59" fmla="*/ 482 h 3292"/>
                    <a:gd name="T60" fmla="*/ 3014 w 3262"/>
                    <a:gd name="T61" fmla="*/ 771 h 3292"/>
                    <a:gd name="T62" fmla="*/ 3171 w 3262"/>
                    <a:gd name="T63" fmla="*/ 1101 h 3292"/>
                    <a:gd name="T64" fmla="*/ 3252 w 3262"/>
                    <a:gd name="T65" fmla="*/ 1459 h 3292"/>
                    <a:gd name="T66" fmla="*/ 3252 w 3262"/>
                    <a:gd name="T67" fmla="*/ 1833 h 3292"/>
                    <a:gd name="T68" fmla="*/ 3171 w 3262"/>
                    <a:gd name="T69" fmla="*/ 2190 h 3292"/>
                    <a:gd name="T70" fmla="*/ 3014 w 3262"/>
                    <a:gd name="T71" fmla="*/ 2519 h 3292"/>
                    <a:gd name="T72" fmla="*/ 2784 w 3262"/>
                    <a:gd name="T73" fmla="*/ 2810 h 3292"/>
                    <a:gd name="T74" fmla="*/ 2498 w 3262"/>
                    <a:gd name="T75" fmla="*/ 3041 h 3292"/>
                    <a:gd name="T76" fmla="*/ 2171 w 3262"/>
                    <a:gd name="T77" fmla="*/ 3200 h 3292"/>
                    <a:gd name="T78" fmla="*/ 1816 w 3262"/>
                    <a:gd name="T79" fmla="*/ 3282 h 3292"/>
                    <a:gd name="T80" fmla="*/ 1446 w 3262"/>
                    <a:gd name="T81" fmla="*/ 3282 h 3292"/>
                    <a:gd name="T82" fmla="*/ 1092 w 3262"/>
                    <a:gd name="T83" fmla="*/ 3200 h 3292"/>
                    <a:gd name="T84" fmla="*/ 765 w 3262"/>
                    <a:gd name="T85" fmla="*/ 3041 h 3292"/>
                    <a:gd name="T86" fmla="*/ 478 w 3262"/>
                    <a:gd name="T87" fmla="*/ 2810 h 3292"/>
                    <a:gd name="T88" fmla="*/ 249 w 3262"/>
                    <a:gd name="T89" fmla="*/ 2519 h 3292"/>
                    <a:gd name="T90" fmla="*/ 91 w 3262"/>
                    <a:gd name="T91" fmla="*/ 2190 h 3292"/>
                    <a:gd name="T92" fmla="*/ 10 w 3262"/>
                    <a:gd name="T93" fmla="*/ 1833 h 3292"/>
                    <a:gd name="T94" fmla="*/ 10 w 3262"/>
                    <a:gd name="T95" fmla="*/ 1459 h 3292"/>
                    <a:gd name="T96" fmla="*/ 91 w 3262"/>
                    <a:gd name="T97" fmla="*/ 1101 h 3292"/>
                    <a:gd name="T98" fmla="*/ 249 w 3262"/>
                    <a:gd name="T99" fmla="*/ 771 h 3292"/>
                    <a:gd name="T100" fmla="*/ 478 w 3262"/>
                    <a:gd name="T101" fmla="*/ 482 h 3292"/>
                    <a:gd name="T102" fmla="*/ 765 w 3262"/>
                    <a:gd name="T103" fmla="*/ 251 h 3292"/>
                    <a:gd name="T104" fmla="*/ 1092 w 3262"/>
                    <a:gd name="T105" fmla="*/ 92 h 3292"/>
                    <a:gd name="T106" fmla="*/ 1446 w 3262"/>
                    <a:gd name="T107" fmla="*/ 10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62" h="3292">
                      <a:moveTo>
                        <a:pt x="1631" y="103"/>
                      </a:moveTo>
                      <a:lnTo>
                        <a:pt x="1538" y="105"/>
                      </a:lnTo>
                      <a:lnTo>
                        <a:pt x="1445" y="113"/>
                      </a:lnTo>
                      <a:lnTo>
                        <a:pt x="1354" y="128"/>
                      </a:lnTo>
                      <a:lnTo>
                        <a:pt x="1264" y="147"/>
                      </a:lnTo>
                      <a:lnTo>
                        <a:pt x="1175" y="172"/>
                      </a:lnTo>
                      <a:lnTo>
                        <a:pt x="1089" y="202"/>
                      </a:lnTo>
                      <a:lnTo>
                        <a:pt x="1004" y="237"/>
                      </a:lnTo>
                      <a:lnTo>
                        <a:pt x="922" y="277"/>
                      </a:lnTo>
                      <a:lnTo>
                        <a:pt x="841" y="323"/>
                      </a:lnTo>
                      <a:lnTo>
                        <a:pt x="764" y="373"/>
                      </a:lnTo>
                      <a:lnTo>
                        <a:pt x="690" y="429"/>
                      </a:lnTo>
                      <a:lnTo>
                        <a:pt x="618" y="489"/>
                      </a:lnTo>
                      <a:lnTo>
                        <a:pt x="549" y="554"/>
                      </a:lnTo>
                      <a:lnTo>
                        <a:pt x="486" y="623"/>
                      </a:lnTo>
                      <a:lnTo>
                        <a:pt x="426" y="696"/>
                      </a:lnTo>
                      <a:lnTo>
                        <a:pt x="371" y="771"/>
                      </a:lnTo>
                      <a:lnTo>
                        <a:pt x="321" y="849"/>
                      </a:lnTo>
                      <a:lnTo>
                        <a:pt x="276" y="929"/>
                      </a:lnTo>
                      <a:lnTo>
                        <a:pt x="236" y="1013"/>
                      </a:lnTo>
                      <a:lnTo>
                        <a:pt x="201" y="1097"/>
                      </a:lnTo>
                      <a:lnTo>
                        <a:pt x="171" y="1185"/>
                      </a:lnTo>
                      <a:lnTo>
                        <a:pt x="146" y="1274"/>
                      </a:lnTo>
                      <a:lnTo>
                        <a:pt x="127" y="1365"/>
                      </a:lnTo>
                      <a:lnTo>
                        <a:pt x="114" y="1458"/>
                      </a:lnTo>
                      <a:lnTo>
                        <a:pt x="105" y="1551"/>
                      </a:lnTo>
                      <a:lnTo>
                        <a:pt x="102" y="1646"/>
                      </a:lnTo>
                      <a:lnTo>
                        <a:pt x="105" y="1741"/>
                      </a:lnTo>
                      <a:lnTo>
                        <a:pt x="114" y="1834"/>
                      </a:lnTo>
                      <a:lnTo>
                        <a:pt x="127" y="1927"/>
                      </a:lnTo>
                      <a:lnTo>
                        <a:pt x="146" y="2017"/>
                      </a:lnTo>
                      <a:lnTo>
                        <a:pt x="171" y="2106"/>
                      </a:lnTo>
                      <a:lnTo>
                        <a:pt x="201" y="2193"/>
                      </a:lnTo>
                      <a:lnTo>
                        <a:pt x="236" y="2279"/>
                      </a:lnTo>
                      <a:lnTo>
                        <a:pt x="276" y="2361"/>
                      </a:lnTo>
                      <a:lnTo>
                        <a:pt x="321" y="2442"/>
                      </a:lnTo>
                      <a:lnTo>
                        <a:pt x="371" y="2521"/>
                      </a:lnTo>
                      <a:lnTo>
                        <a:pt x="426" y="2596"/>
                      </a:lnTo>
                      <a:lnTo>
                        <a:pt x="486" y="2668"/>
                      </a:lnTo>
                      <a:lnTo>
                        <a:pt x="549" y="2736"/>
                      </a:lnTo>
                      <a:lnTo>
                        <a:pt x="618" y="2801"/>
                      </a:lnTo>
                      <a:lnTo>
                        <a:pt x="690" y="2862"/>
                      </a:lnTo>
                      <a:lnTo>
                        <a:pt x="764" y="2917"/>
                      </a:lnTo>
                      <a:lnTo>
                        <a:pt x="841" y="2968"/>
                      </a:lnTo>
                      <a:lnTo>
                        <a:pt x="922" y="3013"/>
                      </a:lnTo>
                      <a:lnTo>
                        <a:pt x="1004" y="3053"/>
                      </a:lnTo>
                      <a:lnTo>
                        <a:pt x="1089" y="3090"/>
                      </a:lnTo>
                      <a:lnTo>
                        <a:pt x="1175" y="3120"/>
                      </a:lnTo>
                      <a:lnTo>
                        <a:pt x="1264" y="3144"/>
                      </a:lnTo>
                      <a:lnTo>
                        <a:pt x="1354" y="3164"/>
                      </a:lnTo>
                      <a:lnTo>
                        <a:pt x="1445" y="3177"/>
                      </a:lnTo>
                      <a:lnTo>
                        <a:pt x="1538" y="3186"/>
                      </a:lnTo>
                      <a:lnTo>
                        <a:pt x="1631" y="3189"/>
                      </a:lnTo>
                      <a:lnTo>
                        <a:pt x="1725" y="3186"/>
                      </a:lnTo>
                      <a:lnTo>
                        <a:pt x="1817" y="3177"/>
                      </a:lnTo>
                      <a:lnTo>
                        <a:pt x="1909" y="3164"/>
                      </a:lnTo>
                      <a:lnTo>
                        <a:pt x="1999" y="3144"/>
                      </a:lnTo>
                      <a:lnTo>
                        <a:pt x="2087" y="3120"/>
                      </a:lnTo>
                      <a:lnTo>
                        <a:pt x="2174" y="3090"/>
                      </a:lnTo>
                      <a:lnTo>
                        <a:pt x="2258" y="3053"/>
                      </a:lnTo>
                      <a:lnTo>
                        <a:pt x="2341" y="3013"/>
                      </a:lnTo>
                      <a:lnTo>
                        <a:pt x="2421" y="2968"/>
                      </a:lnTo>
                      <a:lnTo>
                        <a:pt x="2498" y="2917"/>
                      </a:lnTo>
                      <a:lnTo>
                        <a:pt x="2572" y="2862"/>
                      </a:lnTo>
                      <a:lnTo>
                        <a:pt x="2644" y="2801"/>
                      </a:lnTo>
                      <a:lnTo>
                        <a:pt x="2712" y="2736"/>
                      </a:lnTo>
                      <a:lnTo>
                        <a:pt x="2777" y="2668"/>
                      </a:lnTo>
                      <a:lnTo>
                        <a:pt x="2836" y="2596"/>
                      </a:lnTo>
                      <a:lnTo>
                        <a:pt x="2891" y="2521"/>
                      </a:lnTo>
                      <a:lnTo>
                        <a:pt x="2941" y="2442"/>
                      </a:lnTo>
                      <a:lnTo>
                        <a:pt x="2987" y="2361"/>
                      </a:lnTo>
                      <a:lnTo>
                        <a:pt x="3027" y="2279"/>
                      </a:lnTo>
                      <a:lnTo>
                        <a:pt x="3061" y="2193"/>
                      </a:lnTo>
                      <a:lnTo>
                        <a:pt x="3091" y="2106"/>
                      </a:lnTo>
                      <a:lnTo>
                        <a:pt x="3116" y="2017"/>
                      </a:lnTo>
                      <a:lnTo>
                        <a:pt x="3135" y="1927"/>
                      </a:lnTo>
                      <a:lnTo>
                        <a:pt x="3149" y="1834"/>
                      </a:lnTo>
                      <a:lnTo>
                        <a:pt x="3157" y="1741"/>
                      </a:lnTo>
                      <a:lnTo>
                        <a:pt x="3161" y="1646"/>
                      </a:lnTo>
                      <a:lnTo>
                        <a:pt x="3157" y="1551"/>
                      </a:lnTo>
                      <a:lnTo>
                        <a:pt x="3149" y="1458"/>
                      </a:lnTo>
                      <a:lnTo>
                        <a:pt x="3135" y="1365"/>
                      </a:lnTo>
                      <a:lnTo>
                        <a:pt x="3116" y="1274"/>
                      </a:lnTo>
                      <a:lnTo>
                        <a:pt x="3091" y="1185"/>
                      </a:lnTo>
                      <a:lnTo>
                        <a:pt x="3061" y="1097"/>
                      </a:lnTo>
                      <a:lnTo>
                        <a:pt x="3027" y="1013"/>
                      </a:lnTo>
                      <a:lnTo>
                        <a:pt x="2987" y="929"/>
                      </a:lnTo>
                      <a:lnTo>
                        <a:pt x="2941" y="849"/>
                      </a:lnTo>
                      <a:lnTo>
                        <a:pt x="2891" y="771"/>
                      </a:lnTo>
                      <a:lnTo>
                        <a:pt x="2836" y="696"/>
                      </a:lnTo>
                      <a:lnTo>
                        <a:pt x="2777" y="623"/>
                      </a:lnTo>
                      <a:lnTo>
                        <a:pt x="2712" y="554"/>
                      </a:lnTo>
                      <a:lnTo>
                        <a:pt x="2644" y="489"/>
                      </a:lnTo>
                      <a:lnTo>
                        <a:pt x="2572" y="429"/>
                      </a:lnTo>
                      <a:lnTo>
                        <a:pt x="2498" y="373"/>
                      </a:lnTo>
                      <a:lnTo>
                        <a:pt x="2421" y="323"/>
                      </a:lnTo>
                      <a:lnTo>
                        <a:pt x="2341" y="277"/>
                      </a:lnTo>
                      <a:lnTo>
                        <a:pt x="2258" y="237"/>
                      </a:lnTo>
                      <a:lnTo>
                        <a:pt x="2174" y="202"/>
                      </a:lnTo>
                      <a:lnTo>
                        <a:pt x="2087" y="172"/>
                      </a:lnTo>
                      <a:lnTo>
                        <a:pt x="1999" y="147"/>
                      </a:lnTo>
                      <a:lnTo>
                        <a:pt x="1909" y="128"/>
                      </a:lnTo>
                      <a:lnTo>
                        <a:pt x="1817" y="113"/>
                      </a:lnTo>
                      <a:lnTo>
                        <a:pt x="1725" y="105"/>
                      </a:lnTo>
                      <a:lnTo>
                        <a:pt x="1631" y="103"/>
                      </a:lnTo>
                      <a:close/>
                      <a:moveTo>
                        <a:pt x="1631" y="0"/>
                      </a:moveTo>
                      <a:lnTo>
                        <a:pt x="1724" y="2"/>
                      </a:lnTo>
                      <a:lnTo>
                        <a:pt x="1816" y="10"/>
                      </a:lnTo>
                      <a:lnTo>
                        <a:pt x="1907" y="22"/>
                      </a:lnTo>
                      <a:lnTo>
                        <a:pt x="1996" y="41"/>
                      </a:lnTo>
                      <a:lnTo>
                        <a:pt x="2084" y="64"/>
                      </a:lnTo>
                      <a:lnTo>
                        <a:pt x="2171" y="92"/>
                      </a:lnTo>
                      <a:lnTo>
                        <a:pt x="2255" y="124"/>
                      </a:lnTo>
                      <a:lnTo>
                        <a:pt x="2338" y="162"/>
                      </a:lnTo>
                      <a:lnTo>
                        <a:pt x="2419" y="203"/>
                      </a:lnTo>
                      <a:lnTo>
                        <a:pt x="2498" y="251"/>
                      </a:lnTo>
                      <a:lnTo>
                        <a:pt x="2573" y="301"/>
                      </a:lnTo>
                      <a:lnTo>
                        <a:pt x="2646" y="357"/>
                      </a:lnTo>
                      <a:lnTo>
                        <a:pt x="2716" y="417"/>
                      </a:lnTo>
                      <a:lnTo>
                        <a:pt x="2784" y="482"/>
                      </a:lnTo>
                      <a:lnTo>
                        <a:pt x="2848" y="550"/>
                      </a:lnTo>
                      <a:lnTo>
                        <a:pt x="2908" y="621"/>
                      </a:lnTo>
                      <a:lnTo>
                        <a:pt x="2963" y="695"/>
                      </a:lnTo>
                      <a:lnTo>
                        <a:pt x="3014" y="771"/>
                      </a:lnTo>
                      <a:lnTo>
                        <a:pt x="3060" y="851"/>
                      </a:lnTo>
                      <a:lnTo>
                        <a:pt x="3101" y="932"/>
                      </a:lnTo>
                      <a:lnTo>
                        <a:pt x="3139" y="1016"/>
                      </a:lnTo>
                      <a:lnTo>
                        <a:pt x="3171" y="1101"/>
                      </a:lnTo>
                      <a:lnTo>
                        <a:pt x="3198" y="1188"/>
                      </a:lnTo>
                      <a:lnTo>
                        <a:pt x="3221" y="1277"/>
                      </a:lnTo>
                      <a:lnTo>
                        <a:pt x="3239" y="1367"/>
                      </a:lnTo>
                      <a:lnTo>
                        <a:pt x="3252" y="1459"/>
                      </a:lnTo>
                      <a:lnTo>
                        <a:pt x="3260" y="1552"/>
                      </a:lnTo>
                      <a:lnTo>
                        <a:pt x="3262" y="1646"/>
                      </a:lnTo>
                      <a:lnTo>
                        <a:pt x="3260" y="1740"/>
                      </a:lnTo>
                      <a:lnTo>
                        <a:pt x="3252" y="1833"/>
                      </a:lnTo>
                      <a:lnTo>
                        <a:pt x="3239" y="1924"/>
                      </a:lnTo>
                      <a:lnTo>
                        <a:pt x="3221" y="2014"/>
                      </a:lnTo>
                      <a:lnTo>
                        <a:pt x="3198" y="2103"/>
                      </a:lnTo>
                      <a:lnTo>
                        <a:pt x="3171" y="2190"/>
                      </a:lnTo>
                      <a:lnTo>
                        <a:pt x="3139" y="2276"/>
                      </a:lnTo>
                      <a:lnTo>
                        <a:pt x="3101" y="2359"/>
                      </a:lnTo>
                      <a:lnTo>
                        <a:pt x="3060" y="2441"/>
                      </a:lnTo>
                      <a:lnTo>
                        <a:pt x="3014" y="2519"/>
                      </a:lnTo>
                      <a:lnTo>
                        <a:pt x="2963" y="2596"/>
                      </a:lnTo>
                      <a:lnTo>
                        <a:pt x="2908" y="2670"/>
                      </a:lnTo>
                      <a:lnTo>
                        <a:pt x="2848" y="2742"/>
                      </a:lnTo>
                      <a:lnTo>
                        <a:pt x="2784" y="2810"/>
                      </a:lnTo>
                      <a:lnTo>
                        <a:pt x="2716" y="2874"/>
                      </a:lnTo>
                      <a:lnTo>
                        <a:pt x="2646" y="2934"/>
                      </a:lnTo>
                      <a:lnTo>
                        <a:pt x="2573" y="2989"/>
                      </a:lnTo>
                      <a:lnTo>
                        <a:pt x="2498" y="3041"/>
                      </a:lnTo>
                      <a:lnTo>
                        <a:pt x="2419" y="3087"/>
                      </a:lnTo>
                      <a:lnTo>
                        <a:pt x="2338" y="3130"/>
                      </a:lnTo>
                      <a:lnTo>
                        <a:pt x="2255" y="3167"/>
                      </a:lnTo>
                      <a:lnTo>
                        <a:pt x="2171" y="3200"/>
                      </a:lnTo>
                      <a:lnTo>
                        <a:pt x="2084" y="3228"/>
                      </a:lnTo>
                      <a:lnTo>
                        <a:pt x="1996" y="3251"/>
                      </a:lnTo>
                      <a:lnTo>
                        <a:pt x="1907" y="3268"/>
                      </a:lnTo>
                      <a:lnTo>
                        <a:pt x="1816" y="3282"/>
                      </a:lnTo>
                      <a:lnTo>
                        <a:pt x="1724" y="3289"/>
                      </a:lnTo>
                      <a:lnTo>
                        <a:pt x="1631" y="3292"/>
                      </a:lnTo>
                      <a:lnTo>
                        <a:pt x="1538" y="3289"/>
                      </a:lnTo>
                      <a:lnTo>
                        <a:pt x="1446" y="3282"/>
                      </a:lnTo>
                      <a:lnTo>
                        <a:pt x="1356" y="3268"/>
                      </a:lnTo>
                      <a:lnTo>
                        <a:pt x="1266" y="3251"/>
                      </a:lnTo>
                      <a:lnTo>
                        <a:pt x="1178" y="3228"/>
                      </a:lnTo>
                      <a:lnTo>
                        <a:pt x="1092" y="3200"/>
                      </a:lnTo>
                      <a:lnTo>
                        <a:pt x="1007" y="3167"/>
                      </a:lnTo>
                      <a:lnTo>
                        <a:pt x="924" y="3130"/>
                      </a:lnTo>
                      <a:lnTo>
                        <a:pt x="843" y="3087"/>
                      </a:lnTo>
                      <a:lnTo>
                        <a:pt x="765" y="3041"/>
                      </a:lnTo>
                      <a:lnTo>
                        <a:pt x="690" y="2989"/>
                      </a:lnTo>
                      <a:lnTo>
                        <a:pt x="616" y="2934"/>
                      </a:lnTo>
                      <a:lnTo>
                        <a:pt x="545" y="2874"/>
                      </a:lnTo>
                      <a:lnTo>
                        <a:pt x="478" y="2810"/>
                      </a:lnTo>
                      <a:lnTo>
                        <a:pt x="414" y="2742"/>
                      </a:lnTo>
                      <a:lnTo>
                        <a:pt x="354" y="2670"/>
                      </a:lnTo>
                      <a:lnTo>
                        <a:pt x="299" y="2596"/>
                      </a:lnTo>
                      <a:lnTo>
                        <a:pt x="249" y="2519"/>
                      </a:lnTo>
                      <a:lnTo>
                        <a:pt x="203" y="2441"/>
                      </a:lnTo>
                      <a:lnTo>
                        <a:pt x="161" y="2359"/>
                      </a:lnTo>
                      <a:lnTo>
                        <a:pt x="124" y="2276"/>
                      </a:lnTo>
                      <a:lnTo>
                        <a:pt x="91" y="2190"/>
                      </a:lnTo>
                      <a:lnTo>
                        <a:pt x="63" y="2103"/>
                      </a:lnTo>
                      <a:lnTo>
                        <a:pt x="41" y="2014"/>
                      </a:lnTo>
                      <a:lnTo>
                        <a:pt x="24" y="1924"/>
                      </a:lnTo>
                      <a:lnTo>
                        <a:pt x="10" y="1833"/>
                      </a:lnTo>
                      <a:lnTo>
                        <a:pt x="3" y="1740"/>
                      </a:lnTo>
                      <a:lnTo>
                        <a:pt x="0" y="1646"/>
                      </a:lnTo>
                      <a:lnTo>
                        <a:pt x="3" y="1552"/>
                      </a:lnTo>
                      <a:lnTo>
                        <a:pt x="10" y="1459"/>
                      </a:lnTo>
                      <a:lnTo>
                        <a:pt x="24" y="1367"/>
                      </a:lnTo>
                      <a:lnTo>
                        <a:pt x="41" y="1277"/>
                      </a:lnTo>
                      <a:lnTo>
                        <a:pt x="63" y="1188"/>
                      </a:lnTo>
                      <a:lnTo>
                        <a:pt x="91" y="1101"/>
                      </a:lnTo>
                      <a:lnTo>
                        <a:pt x="124" y="1016"/>
                      </a:lnTo>
                      <a:lnTo>
                        <a:pt x="161" y="932"/>
                      </a:lnTo>
                      <a:lnTo>
                        <a:pt x="203" y="851"/>
                      </a:lnTo>
                      <a:lnTo>
                        <a:pt x="249" y="771"/>
                      </a:lnTo>
                      <a:lnTo>
                        <a:pt x="299" y="695"/>
                      </a:lnTo>
                      <a:lnTo>
                        <a:pt x="354" y="621"/>
                      </a:lnTo>
                      <a:lnTo>
                        <a:pt x="414" y="550"/>
                      </a:lnTo>
                      <a:lnTo>
                        <a:pt x="478" y="482"/>
                      </a:lnTo>
                      <a:lnTo>
                        <a:pt x="545" y="417"/>
                      </a:lnTo>
                      <a:lnTo>
                        <a:pt x="616" y="357"/>
                      </a:lnTo>
                      <a:lnTo>
                        <a:pt x="690" y="301"/>
                      </a:lnTo>
                      <a:lnTo>
                        <a:pt x="765" y="251"/>
                      </a:lnTo>
                      <a:lnTo>
                        <a:pt x="843" y="203"/>
                      </a:lnTo>
                      <a:lnTo>
                        <a:pt x="924" y="162"/>
                      </a:lnTo>
                      <a:lnTo>
                        <a:pt x="1007" y="124"/>
                      </a:lnTo>
                      <a:lnTo>
                        <a:pt x="1092" y="92"/>
                      </a:lnTo>
                      <a:lnTo>
                        <a:pt x="1178" y="64"/>
                      </a:lnTo>
                      <a:lnTo>
                        <a:pt x="1266" y="41"/>
                      </a:lnTo>
                      <a:lnTo>
                        <a:pt x="1356" y="22"/>
                      </a:lnTo>
                      <a:lnTo>
                        <a:pt x="1446" y="10"/>
                      </a:lnTo>
                      <a:lnTo>
                        <a:pt x="1538" y="2"/>
                      </a:lnTo>
                      <a:lnTo>
                        <a:pt x="16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5" name="Rectangle 17">
                  <a:extLst>
                    <a:ext uri="{FF2B5EF4-FFF2-40B4-BE49-F238E27FC236}">
                      <a16:creationId xmlns:a16="http://schemas.microsoft.com/office/drawing/2014/main" id="{B8FA3409-A5B4-46AF-8A53-4521AE3C514B}"/>
                    </a:ext>
                  </a:extLst>
                </p:cNvPr>
                <p:cNvSpPr>
                  <a:spLocks noChangeArrowheads="1"/>
                </p:cNvSpPr>
                <p:nvPr/>
              </p:nvSpPr>
              <p:spPr bwMode="auto">
                <a:xfrm>
                  <a:off x="8083551" y="3794125"/>
                  <a:ext cx="20638" cy="22383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56" name="Rectangle 18">
                  <a:extLst>
                    <a:ext uri="{FF2B5EF4-FFF2-40B4-BE49-F238E27FC236}">
                      <a16:creationId xmlns:a16="http://schemas.microsoft.com/office/drawing/2014/main" id="{84922078-6F15-4B3A-AA3C-2B1F30A0DEA5}"/>
                    </a:ext>
                  </a:extLst>
                </p:cNvPr>
                <p:cNvSpPr>
                  <a:spLocks noChangeArrowheads="1"/>
                </p:cNvSpPr>
                <p:nvPr/>
              </p:nvSpPr>
              <p:spPr bwMode="auto">
                <a:xfrm>
                  <a:off x="8083551" y="4059238"/>
                  <a:ext cx="20638" cy="412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42" name="Group 41">
              <a:extLst>
                <a:ext uri="{FF2B5EF4-FFF2-40B4-BE49-F238E27FC236}">
                  <a16:creationId xmlns:a16="http://schemas.microsoft.com/office/drawing/2014/main" id="{BA2D8ABB-3981-4D16-A450-0C0DBD18C516}"/>
                </a:ext>
              </a:extLst>
            </p:cNvPr>
            <p:cNvGrpSpPr/>
            <p:nvPr/>
          </p:nvGrpSpPr>
          <p:grpSpPr>
            <a:xfrm>
              <a:off x="8230617" y="3241436"/>
              <a:ext cx="3431993" cy="1356812"/>
              <a:chOff x="4969274" y="3513890"/>
              <a:chExt cx="6478188" cy="2071161"/>
            </a:xfrm>
          </p:grpSpPr>
          <p:sp>
            <p:nvSpPr>
              <p:cNvPr id="43" name="Chevron 142">
                <a:extLst>
                  <a:ext uri="{FF2B5EF4-FFF2-40B4-BE49-F238E27FC236}">
                    <a16:creationId xmlns:a16="http://schemas.microsoft.com/office/drawing/2014/main" id="{E1810C9E-4E8A-4832-B975-F35F2D98AFC5}"/>
                  </a:ext>
                </a:extLst>
              </p:cNvPr>
              <p:cNvSpPr/>
              <p:nvPr/>
            </p:nvSpPr>
            <p:spPr>
              <a:xfrm>
                <a:off x="9288225" y="3513890"/>
                <a:ext cx="2159237" cy="302047"/>
              </a:xfrm>
              <a:prstGeom prst="chevron">
                <a:avLst/>
              </a:prstGeom>
              <a:solidFill>
                <a:srgbClr val="BA3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44" name="Group 43">
                <a:extLst>
                  <a:ext uri="{FF2B5EF4-FFF2-40B4-BE49-F238E27FC236}">
                    <a16:creationId xmlns:a16="http://schemas.microsoft.com/office/drawing/2014/main" id="{BAE59EAD-AC39-4116-9DFF-1B576FA562C9}"/>
                  </a:ext>
                </a:extLst>
              </p:cNvPr>
              <p:cNvGrpSpPr/>
              <p:nvPr/>
            </p:nvGrpSpPr>
            <p:grpSpPr>
              <a:xfrm>
                <a:off x="10084433" y="4993391"/>
                <a:ext cx="566820" cy="329080"/>
                <a:chOff x="7718425" y="2973388"/>
                <a:chExt cx="669925" cy="388938"/>
              </a:xfrm>
              <a:solidFill>
                <a:schemeClr val="bg1"/>
              </a:solidFill>
            </p:grpSpPr>
            <p:sp>
              <p:nvSpPr>
                <p:cNvPr id="46" name="Freeform 24">
                  <a:extLst>
                    <a:ext uri="{FF2B5EF4-FFF2-40B4-BE49-F238E27FC236}">
                      <a16:creationId xmlns:a16="http://schemas.microsoft.com/office/drawing/2014/main" id="{6237C296-3D51-4455-9CB7-40A44B545840}"/>
                    </a:ext>
                  </a:extLst>
                </p:cNvPr>
                <p:cNvSpPr>
                  <a:spLocks/>
                </p:cNvSpPr>
                <p:nvPr/>
              </p:nvSpPr>
              <p:spPr bwMode="auto">
                <a:xfrm>
                  <a:off x="8293100" y="2973388"/>
                  <a:ext cx="95250" cy="93663"/>
                </a:xfrm>
                <a:custGeom>
                  <a:avLst/>
                  <a:gdLst>
                    <a:gd name="T0" fmla="*/ 46 w 480"/>
                    <a:gd name="T1" fmla="*/ 0 h 473"/>
                    <a:gd name="T2" fmla="*/ 61 w 480"/>
                    <a:gd name="T3" fmla="*/ 2 h 473"/>
                    <a:gd name="T4" fmla="*/ 73 w 480"/>
                    <a:gd name="T5" fmla="*/ 9 h 473"/>
                    <a:gd name="T6" fmla="*/ 83 w 480"/>
                    <a:gd name="T7" fmla="*/ 19 h 473"/>
                    <a:gd name="T8" fmla="*/ 89 w 480"/>
                    <a:gd name="T9" fmla="*/ 31 h 473"/>
                    <a:gd name="T10" fmla="*/ 92 w 480"/>
                    <a:gd name="T11" fmla="*/ 45 h 473"/>
                    <a:gd name="T12" fmla="*/ 95 w 480"/>
                    <a:gd name="T13" fmla="*/ 91 h 473"/>
                    <a:gd name="T14" fmla="*/ 104 w 480"/>
                    <a:gd name="T15" fmla="*/ 135 h 473"/>
                    <a:gd name="T16" fmla="*/ 118 w 480"/>
                    <a:gd name="T17" fmla="*/ 177 h 473"/>
                    <a:gd name="T18" fmla="*/ 138 w 480"/>
                    <a:gd name="T19" fmla="*/ 216 h 473"/>
                    <a:gd name="T20" fmla="*/ 163 w 480"/>
                    <a:gd name="T21" fmla="*/ 251 h 473"/>
                    <a:gd name="T22" fmla="*/ 192 w 480"/>
                    <a:gd name="T23" fmla="*/ 284 h 473"/>
                    <a:gd name="T24" fmla="*/ 225 w 480"/>
                    <a:gd name="T25" fmla="*/ 312 h 473"/>
                    <a:gd name="T26" fmla="*/ 261 w 480"/>
                    <a:gd name="T27" fmla="*/ 337 h 473"/>
                    <a:gd name="T28" fmla="*/ 300 w 480"/>
                    <a:gd name="T29" fmla="*/ 356 h 473"/>
                    <a:gd name="T30" fmla="*/ 342 w 480"/>
                    <a:gd name="T31" fmla="*/ 371 h 473"/>
                    <a:gd name="T32" fmla="*/ 387 w 480"/>
                    <a:gd name="T33" fmla="*/ 379 h 473"/>
                    <a:gd name="T34" fmla="*/ 433 w 480"/>
                    <a:gd name="T35" fmla="*/ 382 h 473"/>
                    <a:gd name="T36" fmla="*/ 448 w 480"/>
                    <a:gd name="T37" fmla="*/ 385 h 473"/>
                    <a:gd name="T38" fmla="*/ 461 w 480"/>
                    <a:gd name="T39" fmla="*/ 392 h 473"/>
                    <a:gd name="T40" fmla="*/ 470 w 480"/>
                    <a:gd name="T41" fmla="*/ 401 h 473"/>
                    <a:gd name="T42" fmla="*/ 477 w 480"/>
                    <a:gd name="T43" fmla="*/ 413 h 473"/>
                    <a:gd name="T44" fmla="*/ 480 w 480"/>
                    <a:gd name="T45" fmla="*/ 428 h 473"/>
                    <a:gd name="T46" fmla="*/ 477 w 480"/>
                    <a:gd name="T47" fmla="*/ 442 h 473"/>
                    <a:gd name="T48" fmla="*/ 470 w 480"/>
                    <a:gd name="T49" fmla="*/ 455 h 473"/>
                    <a:gd name="T50" fmla="*/ 461 w 480"/>
                    <a:gd name="T51" fmla="*/ 465 h 473"/>
                    <a:gd name="T52" fmla="*/ 448 w 480"/>
                    <a:gd name="T53" fmla="*/ 471 h 473"/>
                    <a:gd name="T54" fmla="*/ 433 w 480"/>
                    <a:gd name="T55" fmla="*/ 473 h 473"/>
                    <a:gd name="T56" fmla="*/ 383 w 480"/>
                    <a:gd name="T57" fmla="*/ 471 h 473"/>
                    <a:gd name="T58" fmla="*/ 334 w 480"/>
                    <a:gd name="T59" fmla="*/ 463 h 473"/>
                    <a:gd name="T60" fmla="*/ 288 w 480"/>
                    <a:gd name="T61" fmla="*/ 448 h 473"/>
                    <a:gd name="T62" fmla="*/ 243 w 480"/>
                    <a:gd name="T63" fmla="*/ 430 h 473"/>
                    <a:gd name="T64" fmla="*/ 201 w 480"/>
                    <a:gd name="T65" fmla="*/ 407 h 473"/>
                    <a:gd name="T66" fmla="*/ 162 w 480"/>
                    <a:gd name="T67" fmla="*/ 379 h 473"/>
                    <a:gd name="T68" fmla="*/ 127 w 480"/>
                    <a:gd name="T69" fmla="*/ 348 h 473"/>
                    <a:gd name="T70" fmla="*/ 95 w 480"/>
                    <a:gd name="T71" fmla="*/ 313 h 473"/>
                    <a:gd name="T72" fmla="*/ 67 w 480"/>
                    <a:gd name="T73" fmla="*/ 275 h 473"/>
                    <a:gd name="T74" fmla="*/ 44 w 480"/>
                    <a:gd name="T75" fmla="*/ 233 h 473"/>
                    <a:gd name="T76" fmla="*/ 25 w 480"/>
                    <a:gd name="T77" fmla="*/ 190 h 473"/>
                    <a:gd name="T78" fmla="*/ 11 w 480"/>
                    <a:gd name="T79" fmla="*/ 144 h 473"/>
                    <a:gd name="T80" fmla="*/ 3 w 480"/>
                    <a:gd name="T81" fmla="*/ 95 h 473"/>
                    <a:gd name="T82" fmla="*/ 0 w 480"/>
                    <a:gd name="T83" fmla="*/ 45 h 473"/>
                    <a:gd name="T84" fmla="*/ 2 w 480"/>
                    <a:gd name="T85" fmla="*/ 31 h 473"/>
                    <a:gd name="T86" fmla="*/ 8 w 480"/>
                    <a:gd name="T87" fmla="*/ 19 h 473"/>
                    <a:gd name="T88" fmla="*/ 19 w 480"/>
                    <a:gd name="T89" fmla="*/ 9 h 473"/>
                    <a:gd name="T90" fmla="*/ 31 w 480"/>
                    <a:gd name="T91" fmla="*/ 2 h 473"/>
                    <a:gd name="T92" fmla="*/ 46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6" y="0"/>
                      </a:moveTo>
                      <a:lnTo>
                        <a:pt x="61" y="2"/>
                      </a:lnTo>
                      <a:lnTo>
                        <a:pt x="73" y="9"/>
                      </a:lnTo>
                      <a:lnTo>
                        <a:pt x="83" y="19"/>
                      </a:lnTo>
                      <a:lnTo>
                        <a:pt x="89" y="31"/>
                      </a:lnTo>
                      <a:lnTo>
                        <a:pt x="92" y="45"/>
                      </a:lnTo>
                      <a:lnTo>
                        <a:pt x="95" y="91"/>
                      </a:lnTo>
                      <a:lnTo>
                        <a:pt x="104" y="135"/>
                      </a:lnTo>
                      <a:lnTo>
                        <a:pt x="118" y="177"/>
                      </a:lnTo>
                      <a:lnTo>
                        <a:pt x="138" y="216"/>
                      </a:lnTo>
                      <a:lnTo>
                        <a:pt x="163" y="251"/>
                      </a:lnTo>
                      <a:lnTo>
                        <a:pt x="192" y="284"/>
                      </a:lnTo>
                      <a:lnTo>
                        <a:pt x="225" y="312"/>
                      </a:lnTo>
                      <a:lnTo>
                        <a:pt x="261" y="337"/>
                      </a:lnTo>
                      <a:lnTo>
                        <a:pt x="300" y="356"/>
                      </a:lnTo>
                      <a:lnTo>
                        <a:pt x="342" y="371"/>
                      </a:lnTo>
                      <a:lnTo>
                        <a:pt x="387" y="379"/>
                      </a:lnTo>
                      <a:lnTo>
                        <a:pt x="433" y="382"/>
                      </a:lnTo>
                      <a:lnTo>
                        <a:pt x="448" y="385"/>
                      </a:lnTo>
                      <a:lnTo>
                        <a:pt x="461" y="392"/>
                      </a:lnTo>
                      <a:lnTo>
                        <a:pt x="470" y="401"/>
                      </a:lnTo>
                      <a:lnTo>
                        <a:pt x="477" y="413"/>
                      </a:lnTo>
                      <a:lnTo>
                        <a:pt x="480" y="428"/>
                      </a:lnTo>
                      <a:lnTo>
                        <a:pt x="477" y="442"/>
                      </a:lnTo>
                      <a:lnTo>
                        <a:pt x="470" y="455"/>
                      </a:lnTo>
                      <a:lnTo>
                        <a:pt x="461" y="465"/>
                      </a:lnTo>
                      <a:lnTo>
                        <a:pt x="448" y="471"/>
                      </a:lnTo>
                      <a:lnTo>
                        <a:pt x="433" y="473"/>
                      </a:lnTo>
                      <a:lnTo>
                        <a:pt x="383" y="471"/>
                      </a:lnTo>
                      <a:lnTo>
                        <a:pt x="334" y="463"/>
                      </a:lnTo>
                      <a:lnTo>
                        <a:pt x="288" y="448"/>
                      </a:lnTo>
                      <a:lnTo>
                        <a:pt x="243" y="430"/>
                      </a:lnTo>
                      <a:lnTo>
                        <a:pt x="201" y="407"/>
                      </a:lnTo>
                      <a:lnTo>
                        <a:pt x="162" y="379"/>
                      </a:lnTo>
                      <a:lnTo>
                        <a:pt x="127" y="348"/>
                      </a:lnTo>
                      <a:lnTo>
                        <a:pt x="95" y="313"/>
                      </a:lnTo>
                      <a:lnTo>
                        <a:pt x="67" y="275"/>
                      </a:lnTo>
                      <a:lnTo>
                        <a:pt x="44" y="233"/>
                      </a:lnTo>
                      <a:lnTo>
                        <a:pt x="25" y="190"/>
                      </a:lnTo>
                      <a:lnTo>
                        <a:pt x="11" y="144"/>
                      </a:lnTo>
                      <a:lnTo>
                        <a:pt x="3" y="95"/>
                      </a:lnTo>
                      <a:lnTo>
                        <a:pt x="0" y="45"/>
                      </a:lnTo>
                      <a:lnTo>
                        <a:pt x="2" y="31"/>
                      </a:lnTo>
                      <a:lnTo>
                        <a:pt x="8" y="19"/>
                      </a:lnTo>
                      <a:lnTo>
                        <a:pt x="19" y="9"/>
                      </a:lnTo>
                      <a:lnTo>
                        <a:pt x="31" y="2"/>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7" name="Freeform 25">
                  <a:extLst>
                    <a:ext uri="{FF2B5EF4-FFF2-40B4-BE49-F238E27FC236}">
                      <a16:creationId xmlns:a16="http://schemas.microsoft.com/office/drawing/2014/main" id="{A3FD6525-BA1A-40CA-9663-C4E84DBAD55D}"/>
                    </a:ext>
                  </a:extLst>
                </p:cNvPr>
                <p:cNvSpPr>
                  <a:spLocks/>
                </p:cNvSpPr>
                <p:nvPr/>
              </p:nvSpPr>
              <p:spPr bwMode="auto">
                <a:xfrm>
                  <a:off x="8293100" y="3268663"/>
                  <a:ext cx="95250" cy="93663"/>
                </a:xfrm>
                <a:custGeom>
                  <a:avLst/>
                  <a:gdLst>
                    <a:gd name="T0" fmla="*/ 434 w 481"/>
                    <a:gd name="T1" fmla="*/ 0 h 473"/>
                    <a:gd name="T2" fmla="*/ 449 w 481"/>
                    <a:gd name="T3" fmla="*/ 2 h 473"/>
                    <a:gd name="T4" fmla="*/ 462 w 481"/>
                    <a:gd name="T5" fmla="*/ 8 h 473"/>
                    <a:gd name="T6" fmla="*/ 471 w 481"/>
                    <a:gd name="T7" fmla="*/ 19 h 473"/>
                    <a:gd name="T8" fmla="*/ 478 w 481"/>
                    <a:gd name="T9" fmla="*/ 31 h 473"/>
                    <a:gd name="T10" fmla="*/ 481 w 481"/>
                    <a:gd name="T11" fmla="*/ 45 h 473"/>
                    <a:gd name="T12" fmla="*/ 478 w 481"/>
                    <a:gd name="T13" fmla="*/ 60 h 473"/>
                    <a:gd name="T14" fmla="*/ 471 w 481"/>
                    <a:gd name="T15" fmla="*/ 72 h 473"/>
                    <a:gd name="T16" fmla="*/ 462 w 481"/>
                    <a:gd name="T17" fmla="*/ 82 h 473"/>
                    <a:gd name="T18" fmla="*/ 449 w 481"/>
                    <a:gd name="T19" fmla="*/ 89 h 473"/>
                    <a:gd name="T20" fmla="*/ 434 w 481"/>
                    <a:gd name="T21" fmla="*/ 91 h 473"/>
                    <a:gd name="T22" fmla="*/ 388 w 481"/>
                    <a:gd name="T23" fmla="*/ 94 h 473"/>
                    <a:gd name="T24" fmla="*/ 343 w 481"/>
                    <a:gd name="T25" fmla="*/ 103 h 473"/>
                    <a:gd name="T26" fmla="*/ 301 w 481"/>
                    <a:gd name="T27" fmla="*/ 117 h 473"/>
                    <a:gd name="T28" fmla="*/ 262 w 481"/>
                    <a:gd name="T29" fmla="*/ 136 h 473"/>
                    <a:gd name="T30" fmla="*/ 226 w 481"/>
                    <a:gd name="T31" fmla="*/ 161 h 473"/>
                    <a:gd name="T32" fmla="*/ 193 w 481"/>
                    <a:gd name="T33" fmla="*/ 189 h 473"/>
                    <a:gd name="T34" fmla="*/ 164 w 481"/>
                    <a:gd name="T35" fmla="*/ 222 h 473"/>
                    <a:gd name="T36" fmla="*/ 139 w 481"/>
                    <a:gd name="T37" fmla="*/ 257 h 473"/>
                    <a:gd name="T38" fmla="*/ 119 w 481"/>
                    <a:gd name="T39" fmla="*/ 297 h 473"/>
                    <a:gd name="T40" fmla="*/ 105 w 481"/>
                    <a:gd name="T41" fmla="*/ 338 h 473"/>
                    <a:gd name="T42" fmla="*/ 96 w 481"/>
                    <a:gd name="T43" fmla="*/ 382 h 473"/>
                    <a:gd name="T44" fmla="*/ 93 w 481"/>
                    <a:gd name="T45" fmla="*/ 428 h 473"/>
                    <a:gd name="T46" fmla="*/ 90 w 481"/>
                    <a:gd name="T47" fmla="*/ 442 h 473"/>
                    <a:gd name="T48" fmla="*/ 84 w 481"/>
                    <a:gd name="T49" fmla="*/ 455 h 473"/>
                    <a:gd name="T50" fmla="*/ 74 w 481"/>
                    <a:gd name="T51" fmla="*/ 464 h 473"/>
                    <a:gd name="T52" fmla="*/ 62 w 481"/>
                    <a:gd name="T53" fmla="*/ 471 h 473"/>
                    <a:gd name="T54" fmla="*/ 47 w 481"/>
                    <a:gd name="T55" fmla="*/ 473 h 473"/>
                    <a:gd name="T56" fmla="*/ 32 w 481"/>
                    <a:gd name="T57" fmla="*/ 471 h 473"/>
                    <a:gd name="T58" fmla="*/ 20 w 481"/>
                    <a:gd name="T59" fmla="*/ 464 h 473"/>
                    <a:gd name="T60" fmla="*/ 9 w 481"/>
                    <a:gd name="T61" fmla="*/ 455 h 473"/>
                    <a:gd name="T62" fmla="*/ 3 w 481"/>
                    <a:gd name="T63" fmla="*/ 442 h 473"/>
                    <a:gd name="T64" fmla="*/ 0 w 481"/>
                    <a:gd name="T65" fmla="*/ 428 h 473"/>
                    <a:gd name="T66" fmla="*/ 3 w 481"/>
                    <a:gd name="T67" fmla="*/ 378 h 473"/>
                    <a:gd name="T68" fmla="*/ 11 w 481"/>
                    <a:gd name="T69" fmla="*/ 330 h 473"/>
                    <a:gd name="T70" fmla="*/ 26 w 481"/>
                    <a:gd name="T71" fmla="*/ 283 h 473"/>
                    <a:gd name="T72" fmla="*/ 45 w 481"/>
                    <a:gd name="T73" fmla="*/ 240 h 473"/>
                    <a:gd name="T74" fmla="*/ 68 w 481"/>
                    <a:gd name="T75" fmla="*/ 198 h 473"/>
                    <a:gd name="T76" fmla="*/ 96 w 481"/>
                    <a:gd name="T77" fmla="*/ 160 h 473"/>
                    <a:gd name="T78" fmla="*/ 128 w 481"/>
                    <a:gd name="T79" fmla="*/ 125 h 473"/>
                    <a:gd name="T80" fmla="*/ 163 w 481"/>
                    <a:gd name="T81" fmla="*/ 94 h 473"/>
                    <a:gd name="T82" fmla="*/ 202 w 481"/>
                    <a:gd name="T83" fmla="*/ 66 h 473"/>
                    <a:gd name="T84" fmla="*/ 244 w 481"/>
                    <a:gd name="T85" fmla="*/ 43 h 473"/>
                    <a:gd name="T86" fmla="*/ 288 w 481"/>
                    <a:gd name="T87" fmla="*/ 25 h 473"/>
                    <a:gd name="T88" fmla="*/ 335 w 481"/>
                    <a:gd name="T89" fmla="*/ 11 h 473"/>
                    <a:gd name="T90" fmla="*/ 384 w 481"/>
                    <a:gd name="T91" fmla="*/ 3 h 473"/>
                    <a:gd name="T92" fmla="*/ 434 w 481"/>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1" h="473">
                      <a:moveTo>
                        <a:pt x="434" y="0"/>
                      </a:moveTo>
                      <a:lnTo>
                        <a:pt x="449" y="2"/>
                      </a:lnTo>
                      <a:lnTo>
                        <a:pt x="462" y="8"/>
                      </a:lnTo>
                      <a:lnTo>
                        <a:pt x="471" y="19"/>
                      </a:lnTo>
                      <a:lnTo>
                        <a:pt x="478" y="31"/>
                      </a:lnTo>
                      <a:lnTo>
                        <a:pt x="481" y="45"/>
                      </a:lnTo>
                      <a:lnTo>
                        <a:pt x="478" y="60"/>
                      </a:lnTo>
                      <a:lnTo>
                        <a:pt x="471" y="72"/>
                      </a:lnTo>
                      <a:lnTo>
                        <a:pt x="462" y="82"/>
                      </a:lnTo>
                      <a:lnTo>
                        <a:pt x="449" y="89"/>
                      </a:lnTo>
                      <a:lnTo>
                        <a:pt x="434" y="91"/>
                      </a:lnTo>
                      <a:lnTo>
                        <a:pt x="388" y="94"/>
                      </a:lnTo>
                      <a:lnTo>
                        <a:pt x="343" y="103"/>
                      </a:lnTo>
                      <a:lnTo>
                        <a:pt x="301" y="117"/>
                      </a:lnTo>
                      <a:lnTo>
                        <a:pt x="262" y="136"/>
                      </a:lnTo>
                      <a:lnTo>
                        <a:pt x="226" y="161"/>
                      </a:lnTo>
                      <a:lnTo>
                        <a:pt x="193" y="189"/>
                      </a:lnTo>
                      <a:lnTo>
                        <a:pt x="164" y="222"/>
                      </a:lnTo>
                      <a:lnTo>
                        <a:pt x="139" y="257"/>
                      </a:lnTo>
                      <a:lnTo>
                        <a:pt x="119" y="297"/>
                      </a:lnTo>
                      <a:lnTo>
                        <a:pt x="105" y="338"/>
                      </a:lnTo>
                      <a:lnTo>
                        <a:pt x="96" y="382"/>
                      </a:lnTo>
                      <a:lnTo>
                        <a:pt x="93" y="428"/>
                      </a:lnTo>
                      <a:lnTo>
                        <a:pt x="90" y="442"/>
                      </a:lnTo>
                      <a:lnTo>
                        <a:pt x="84" y="455"/>
                      </a:lnTo>
                      <a:lnTo>
                        <a:pt x="74" y="464"/>
                      </a:lnTo>
                      <a:lnTo>
                        <a:pt x="62" y="471"/>
                      </a:lnTo>
                      <a:lnTo>
                        <a:pt x="47" y="473"/>
                      </a:lnTo>
                      <a:lnTo>
                        <a:pt x="32" y="471"/>
                      </a:lnTo>
                      <a:lnTo>
                        <a:pt x="20" y="464"/>
                      </a:lnTo>
                      <a:lnTo>
                        <a:pt x="9" y="455"/>
                      </a:lnTo>
                      <a:lnTo>
                        <a:pt x="3" y="442"/>
                      </a:lnTo>
                      <a:lnTo>
                        <a:pt x="0" y="428"/>
                      </a:lnTo>
                      <a:lnTo>
                        <a:pt x="3" y="378"/>
                      </a:lnTo>
                      <a:lnTo>
                        <a:pt x="11" y="330"/>
                      </a:lnTo>
                      <a:lnTo>
                        <a:pt x="26" y="283"/>
                      </a:lnTo>
                      <a:lnTo>
                        <a:pt x="45" y="240"/>
                      </a:lnTo>
                      <a:lnTo>
                        <a:pt x="68" y="198"/>
                      </a:lnTo>
                      <a:lnTo>
                        <a:pt x="96" y="160"/>
                      </a:lnTo>
                      <a:lnTo>
                        <a:pt x="128" y="125"/>
                      </a:lnTo>
                      <a:lnTo>
                        <a:pt x="163" y="94"/>
                      </a:lnTo>
                      <a:lnTo>
                        <a:pt x="202" y="66"/>
                      </a:lnTo>
                      <a:lnTo>
                        <a:pt x="244" y="43"/>
                      </a:lnTo>
                      <a:lnTo>
                        <a:pt x="288" y="25"/>
                      </a:lnTo>
                      <a:lnTo>
                        <a:pt x="335" y="11"/>
                      </a:lnTo>
                      <a:lnTo>
                        <a:pt x="384" y="3"/>
                      </a:lnTo>
                      <a:lnTo>
                        <a:pt x="4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26">
                  <a:extLst>
                    <a:ext uri="{FF2B5EF4-FFF2-40B4-BE49-F238E27FC236}">
                      <a16:creationId xmlns:a16="http://schemas.microsoft.com/office/drawing/2014/main" id="{684E28C6-9836-4733-A41B-C07ED9B269D3}"/>
                    </a:ext>
                  </a:extLst>
                </p:cNvPr>
                <p:cNvSpPr>
                  <a:spLocks/>
                </p:cNvSpPr>
                <p:nvPr/>
              </p:nvSpPr>
              <p:spPr bwMode="auto">
                <a:xfrm>
                  <a:off x="7718425" y="2973388"/>
                  <a:ext cx="95250" cy="93663"/>
                </a:xfrm>
                <a:custGeom>
                  <a:avLst/>
                  <a:gdLst>
                    <a:gd name="T0" fmla="*/ 434 w 480"/>
                    <a:gd name="T1" fmla="*/ 0 h 473"/>
                    <a:gd name="T2" fmla="*/ 448 w 480"/>
                    <a:gd name="T3" fmla="*/ 2 h 473"/>
                    <a:gd name="T4" fmla="*/ 461 w 480"/>
                    <a:gd name="T5" fmla="*/ 9 h 473"/>
                    <a:gd name="T6" fmla="*/ 471 w 480"/>
                    <a:gd name="T7" fmla="*/ 19 h 473"/>
                    <a:gd name="T8" fmla="*/ 478 w 480"/>
                    <a:gd name="T9" fmla="*/ 31 h 473"/>
                    <a:gd name="T10" fmla="*/ 480 w 480"/>
                    <a:gd name="T11" fmla="*/ 45 h 473"/>
                    <a:gd name="T12" fmla="*/ 478 w 480"/>
                    <a:gd name="T13" fmla="*/ 95 h 473"/>
                    <a:gd name="T14" fmla="*/ 469 w 480"/>
                    <a:gd name="T15" fmla="*/ 144 h 473"/>
                    <a:gd name="T16" fmla="*/ 455 w 480"/>
                    <a:gd name="T17" fmla="*/ 190 h 473"/>
                    <a:gd name="T18" fmla="*/ 436 w 480"/>
                    <a:gd name="T19" fmla="*/ 233 h 473"/>
                    <a:gd name="T20" fmla="*/ 413 w 480"/>
                    <a:gd name="T21" fmla="*/ 275 h 473"/>
                    <a:gd name="T22" fmla="*/ 384 w 480"/>
                    <a:gd name="T23" fmla="*/ 313 h 473"/>
                    <a:gd name="T24" fmla="*/ 353 w 480"/>
                    <a:gd name="T25" fmla="*/ 348 h 473"/>
                    <a:gd name="T26" fmla="*/ 317 w 480"/>
                    <a:gd name="T27" fmla="*/ 379 h 473"/>
                    <a:gd name="T28" fmla="*/ 279 w 480"/>
                    <a:gd name="T29" fmla="*/ 407 h 473"/>
                    <a:gd name="T30" fmla="*/ 237 w 480"/>
                    <a:gd name="T31" fmla="*/ 430 h 473"/>
                    <a:gd name="T32" fmla="*/ 193 w 480"/>
                    <a:gd name="T33" fmla="*/ 448 h 473"/>
                    <a:gd name="T34" fmla="*/ 146 w 480"/>
                    <a:gd name="T35" fmla="*/ 463 h 473"/>
                    <a:gd name="T36" fmla="*/ 96 w 480"/>
                    <a:gd name="T37" fmla="*/ 471 h 473"/>
                    <a:gd name="T38" fmla="*/ 46 w 480"/>
                    <a:gd name="T39" fmla="*/ 473 h 473"/>
                    <a:gd name="T40" fmla="*/ 31 w 480"/>
                    <a:gd name="T41" fmla="*/ 471 h 473"/>
                    <a:gd name="T42" fmla="*/ 19 w 480"/>
                    <a:gd name="T43" fmla="*/ 465 h 473"/>
                    <a:gd name="T44" fmla="*/ 9 w 480"/>
                    <a:gd name="T45" fmla="*/ 455 h 473"/>
                    <a:gd name="T46" fmla="*/ 2 w 480"/>
                    <a:gd name="T47" fmla="*/ 442 h 473"/>
                    <a:gd name="T48" fmla="*/ 0 w 480"/>
                    <a:gd name="T49" fmla="*/ 428 h 473"/>
                    <a:gd name="T50" fmla="*/ 2 w 480"/>
                    <a:gd name="T51" fmla="*/ 413 h 473"/>
                    <a:gd name="T52" fmla="*/ 9 w 480"/>
                    <a:gd name="T53" fmla="*/ 401 h 473"/>
                    <a:gd name="T54" fmla="*/ 19 w 480"/>
                    <a:gd name="T55" fmla="*/ 392 h 473"/>
                    <a:gd name="T56" fmla="*/ 31 w 480"/>
                    <a:gd name="T57" fmla="*/ 385 h 473"/>
                    <a:gd name="T58" fmla="*/ 46 w 480"/>
                    <a:gd name="T59" fmla="*/ 382 h 473"/>
                    <a:gd name="T60" fmla="*/ 92 w 480"/>
                    <a:gd name="T61" fmla="*/ 379 h 473"/>
                    <a:gd name="T62" fmla="*/ 136 w 480"/>
                    <a:gd name="T63" fmla="*/ 371 h 473"/>
                    <a:gd name="T64" fmla="*/ 179 w 480"/>
                    <a:gd name="T65" fmla="*/ 356 h 473"/>
                    <a:gd name="T66" fmla="*/ 218 w 480"/>
                    <a:gd name="T67" fmla="*/ 337 h 473"/>
                    <a:gd name="T68" fmla="*/ 254 w 480"/>
                    <a:gd name="T69" fmla="*/ 312 h 473"/>
                    <a:gd name="T70" fmla="*/ 288 w 480"/>
                    <a:gd name="T71" fmla="*/ 284 h 473"/>
                    <a:gd name="T72" fmla="*/ 316 w 480"/>
                    <a:gd name="T73" fmla="*/ 251 h 473"/>
                    <a:gd name="T74" fmla="*/ 341 w 480"/>
                    <a:gd name="T75" fmla="*/ 216 h 473"/>
                    <a:gd name="T76" fmla="*/ 361 w 480"/>
                    <a:gd name="T77" fmla="*/ 177 h 473"/>
                    <a:gd name="T78" fmla="*/ 376 w 480"/>
                    <a:gd name="T79" fmla="*/ 135 h 473"/>
                    <a:gd name="T80" fmla="*/ 384 w 480"/>
                    <a:gd name="T81" fmla="*/ 91 h 473"/>
                    <a:gd name="T82" fmla="*/ 387 w 480"/>
                    <a:gd name="T83" fmla="*/ 45 h 473"/>
                    <a:gd name="T84" fmla="*/ 391 w 480"/>
                    <a:gd name="T85" fmla="*/ 31 h 473"/>
                    <a:gd name="T86" fmla="*/ 397 w 480"/>
                    <a:gd name="T87" fmla="*/ 19 h 473"/>
                    <a:gd name="T88" fmla="*/ 406 w 480"/>
                    <a:gd name="T89" fmla="*/ 9 h 473"/>
                    <a:gd name="T90" fmla="*/ 419 w 480"/>
                    <a:gd name="T91" fmla="*/ 2 h 473"/>
                    <a:gd name="T92" fmla="*/ 434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34" y="0"/>
                      </a:moveTo>
                      <a:lnTo>
                        <a:pt x="448" y="2"/>
                      </a:lnTo>
                      <a:lnTo>
                        <a:pt x="461" y="9"/>
                      </a:lnTo>
                      <a:lnTo>
                        <a:pt x="471" y="19"/>
                      </a:lnTo>
                      <a:lnTo>
                        <a:pt x="478" y="31"/>
                      </a:lnTo>
                      <a:lnTo>
                        <a:pt x="480" y="45"/>
                      </a:lnTo>
                      <a:lnTo>
                        <a:pt x="478" y="95"/>
                      </a:lnTo>
                      <a:lnTo>
                        <a:pt x="469" y="144"/>
                      </a:lnTo>
                      <a:lnTo>
                        <a:pt x="455" y="190"/>
                      </a:lnTo>
                      <a:lnTo>
                        <a:pt x="436" y="233"/>
                      </a:lnTo>
                      <a:lnTo>
                        <a:pt x="413" y="275"/>
                      </a:lnTo>
                      <a:lnTo>
                        <a:pt x="384" y="313"/>
                      </a:lnTo>
                      <a:lnTo>
                        <a:pt x="353" y="348"/>
                      </a:lnTo>
                      <a:lnTo>
                        <a:pt x="317" y="379"/>
                      </a:lnTo>
                      <a:lnTo>
                        <a:pt x="279" y="407"/>
                      </a:lnTo>
                      <a:lnTo>
                        <a:pt x="237" y="430"/>
                      </a:lnTo>
                      <a:lnTo>
                        <a:pt x="193" y="448"/>
                      </a:lnTo>
                      <a:lnTo>
                        <a:pt x="146" y="463"/>
                      </a:lnTo>
                      <a:lnTo>
                        <a:pt x="96" y="471"/>
                      </a:lnTo>
                      <a:lnTo>
                        <a:pt x="46" y="473"/>
                      </a:lnTo>
                      <a:lnTo>
                        <a:pt x="31" y="471"/>
                      </a:lnTo>
                      <a:lnTo>
                        <a:pt x="19" y="465"/>
                      </a:lnTo>
                      <a:lnTo>
                        <a:pt x="9" y="455"/>
                      </a:lnTo>
                      <a:lnTo>
                        <a:pt x="2" y="442"/>
                      </a:lnTo>
                      <a:lnTo>
                        <a:pt x="0" y="428"/>
                      </a:lnTo>
                      <a:lnTo>
                        <a:pt x="2" y="413"/>
                      </a:lnTo>
                      <a:lnTo>
                        <a:pt x="9" y="401"/>
                      </a:lnTo>
                      <a:lnTo>
                        <a:pt x="19" y="392"/>
                      </a:lnTo>
                      <a:lnTo>
                        <a:pt x="31" y="385"/>
                      </a:lnTo>
                      <a:lnTo>
                        <a:pt x="46" y="382"/>
                      </a:lnTo>
                      <a:lnTo>
                        <a:pt x="92" y="379"/>
                      </a:lnTo>
                      <a:lnTo>
                        <a:pt x="136" y="371"/>
                      </a:lnTo>
                      <a:lnTo>
                        <a:pt x="179" y="356"/>
                      </a:lnTo>
                      <a:lnTo>
                        <a:pt x="218" y="337"/>
                      </a:lnTo>
                      <a:lnTo>
                        <a:pt x="254" y="312"/>
                      </a:lnTo>
                      <a:lnTo>
                        <a:pt x="288" y="284"/>
                      </a:lnTo>
                      <a:lnTo>
                        <a:pt x="316" y="251"/>
                      </a:lnTo>
                      <a:lnTo>
                        <a:pt x="341" y="216"/>
                      </a:lnTo>
                      <a:lnTo>
                        <a:pt x="361" y="177"/>
                      </a:lnTo>
                      <a:lnTo>
                        <a:pt x="376" y="135"/>
                      </a:lnTo>
                      <a:lnTo>
                        <a:pt x="384" y="91"/>
                      </a:lnTo>
                      <a:lnTo>
                        <a:pt x="387" y="45"/>
                      </a:lnTo>
                      <a:lnTo>
                        <a:pt x="391" y="31"/>
                      </a:lnTo>
                      <a:lnTo>
                        <a:pt x="397" y="19"/>
                      </a:lnTo>
                      <a:lnTo>
                        <a:pt x="406" y="9"/>
                      </a:lnTo>
                      <a:lnTo>
                        <a:pt x="419" y="2"/>
                      </a:lnTo>
                      <a:lnTo>
                        <a:pt x="4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9" name="Freeform 27">
                  <a:extLst>
                    <a:ext uri="{FF2B5EF4-FFF2-40B4-BE49-F238E27FC236}">
                      <a16:creationId xmlns:a16="http://schemas.microsoft.com/office/drawing/2014/main" id="{EEB78FFE-4065-43E1-ACBA-C457FF47414E}"/>
                    </a:ext>
                  </a:extLst>
                </p:cNvPr>
                <p:cNvSpPr>
                  <a:spLocks/>
                </p:cNvSpPr>
                <p:nvPr/>
              </p:nvSpPr>
              <p:spPr bwMode="auto">
                <a:xfrm>
                  <a:off x="7718425" y="3268663"/>
                  <a:ext cx="95250" cy="93663"/>
                </a:xfrm>
                <a:custGeom>
                  <a:avLst/>
                  <a:gdLst>
                    <a:gd name="T0" fmla="*/ 46 w 480"/>
                    <a:gd name="T1" fmla="*/ 0 h 473"/>
                    <a:gd name="T2" fmla="*/ 96 w 480"/>
                    <a:gd name="T3" fmla="*/ 3 h 473"/>
                    <a:gd name="T4" fmla="*/ 146 w 480"/>
                    <a:gd name="T5" fmla="*/ 11 h 473"/>
                    <a:gd name="T6" fmla="*/ 193 w 480"/>
                    <a:gd name="T7" fmla="*/ 25 h 473"/>
                    <a:gd name="T8" fmla="*/ 237 w 480"/>
                    <a:gd name="T9" fmla="*/ 43 h 473"/>
                    <a:gd name="T10" fmla="*/ 279 w 480"/>
                    <a:gd name="T11" fmla="*/ 66 h 473"/>
                    <a:gd name="T12" fmla="*/ 317 w 480"/>
                    <a:gd name="T13" fmla="*/ 94 h 473"/>
                    <a:gd name="T14" fmla="*/ 353 w 480"/>
                    <a:gd name="T15" fmla="*/ 125 h 473"/>
                    <a:gd name="T16" fmla="*/ 384 w 480"/>
                    <a:gd name="T17" fmla="*/ 160 h 473"/>
                    <a:gd name="T18" fmla="*/ 413 w 480"/>
                    <a:gd name="T19" fmla="*/ 198 h 473"/>
                    <a:gd name="T20" fmla="*/ 436 w 480"/>
                    <a:gd name="T21" fmla="*/ 240 h 473"/>
                    <a:gd name="T22" fmla="*/ 455 w 480"/>
                    <a:gd name="T23" fmla="*/ 283 h 473"/>
                    <a:gd name="T24" fmla="*/ 469 w 480"/>
                    <a:gd name="T25" fmla="*/ 330 h 473"/>
                    <a:gd name="T26" fmla="*/ 478 w 480"/>
                    <a:gd name="T27" fmla="*/ 378 h 473"/>
                    <a:gd name="T28" fmla="*/ 480 w 480"/>
                    <a:gd name="T29" fmla="*/ 428 h 473"/>
                    <a:gd name="T30" fmla="*/ 478 w 480"/>
                    <a:gd name="T31" fmla="*/ 442 h 473"/>
                    <a:gd name="T32" fmla="*/ 471 w 480"/>
                    <a:gd name="T33" fmla="*/ 455 h 473"/>
                    <a:gd name="T34" fmla="*/ 461 w 480"/>
                    <a:gd name="T35" fmla="*/ 464 h 473"/>
                    <a:gd name="T36" fmla="*/ 448 w 480"/>
                    <a:gd name="T37" fmla="*/ 471 h 473"/>
                    <a:gd name="T38" fmla="*/ 434 w 480"/>
                    <a:gd name="T39" fmla="*/ 473 h 473"/>
                    <a:gd name="T40" fmla="*/ 419 w 480"/>
                    <a:gd name="T41" fmla="*/ 471 h 473"/>
                    <a:gd name="T42" fmla="*/ 406 w 480"/>
                    <a:gd name="T43" fmla="*/ 464 h 473"/>
                    <a:gd name="T44" fmla="*/ 397 w 480"/>
                    <a:gd name="T45" fmla="*/ 455 h 473"/>
                    <a:gd name="T46" fmla="*/ 391 w 480"/>
                    <a:gd name="T47" fmla="*/ 442 h 473"/>
                    <a:gd name="T48" fmla="*/ 387 w 480"/>
                    <a:gd name="T49" fmla="*/ 428 h 473"/>
                    <a:gd name="T50" fmla="*/ 384 w 480"/>
                    <a:gd name="T51" fmla="*/ 382 h 473"/>
                    <a:gd name="T52" fmla="*/ 376 w 480"/>
                    <a:gd name="T53" fmla="*/ 338 h 473"/>
                    <a:gd name="T54" fmla="*/ 361 w 480"/>
                    <a:gd name="T55" fmla="*/ 297 h 473"/>
                    <a:gd name="T56" fmla="*/ 341 w 480"/>
                    <a:gd name="T57" fmla="*/ 257 h 473"/>
                    <a:gd name="T58" fmla="*/ 316 w 480"/>
                    <a:gd name="T59" fmla="*/ 222 h 473"/>
                    <a:gd name="T60" fmla="*/ 288 w 480"/>
                    <a:gd name="T61" fmla="*/ 189 h 473"/>
                    <a:gd name="T62" fmla="*/ 254 w 480"/>
                    <a:gd name="T63" fmla="*/ 161 h 473"/>
                    <a:gd name="T64" fmla="*/ 218 w 480"/>
                    <a:gd name="T65" fmla="*/ 136 h 473"/>
                    <a:gd name="T66" fmla="*/ 179 w 480"/>
                    <a:gd name="T67" fmla="*/ 117 h 473"/>
                    <a:gd name="T68" fmla="*/ 136 w 480"/>
                    <a:gd name="T69" fmla="*/ 103 h 473"/>
                    <a:gd name="T70" fmla="*/ 92 w 480"/>
                    <a:gd name="T71" fmla="*/ 94 h 473"/>
                    <a:gd name="T72" fmla="*/ 46 w 480"/>
                    <a:gd name="T73" fmla="*/ 91 h 473"/>
                    <a:gd name="T74" fmla="*/ 31 w 480"/>
                    <a:gd name="T75" fmla="*/ 89 h 473"/>
                    <a:gd name="T76" fmla="*/ 19 w 480"/>
                    <a:gd name="T77" fmla="*/ 82 h 473"/>
                    <a:gd name="T78" fmla="*/ 9 w 480"/>
                    <a:gd name="T79" fmla="*/ 72 h 473"/>
                    <a:gd name="T80" fmla="*/ 2 w 480"/>
                    <a:gd name="T81" fmla="*/ 60 h 473"/>
                    <a:gd name="T82" fmla="*/ 0 w 480"/>
                    <a:gd name="T83" fmla="*/ 45 h 473"/>
                    <a:gd name="T84" fmla="*/ 2 w 480"/>
                    <a:gd name="T85" fmla="*/ 31 h 473"/>
                    <a:gd name="T86" fmla="*/ 9 w 480"/>
                    <a:gd name="T87" fmla="*/ 19 h 473"/>
                    <a:gd name="T88" fmla="*/ 19 w 480"/>
                    <a:gd name="T89" fmla="*/ 8 h 473"/>
                    <a:gd name="T90" fmla="*/ 31 w 480"/>
                    <a:gd name="T91" fmla="*/ 2 h 473"/>
                    <a:gd name="T92" fmla="*/ 46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6" y="0"/>
                      </a:moveTo>
                      <a:lnTo>
                        <a:pt x="96" y="3"/>
                      </a:lnTo>
                      <a:lnTo>
                        <a:pt x="146" y="11"/>
                      </a:lnTo>
                      <a:lnTo>
                        <a:pt x="193" y="25"/>
                      </a:lnTo>
                      <a:lnTo>
                        <a:pt x="237" y="43"/>
                      </a:lnTo>
                      <a:lnTo>
                        <a:pt x="279" y="66"/>
                      </a:lnTo>
                      <a:lnTo>
                        <a:pt x="317" y="94"/>
                      </a:lnTo>
                      <a:lnTo>
                        <a:pt x="353" y="125"/>
                      </a:lnTo>
                      <a:lnTo>
                        <a:pt x="384" y="160"/>
                      </a:lnTo>
                      <a:lnTo>
                        <a:pt x="413" y="198"/>
                      </a:lnTo>
                      <a:lnTo>
                        <a:pt x="436" y="240"/>
                      </a:lnTo>
                      <a:lnTo>
                        <a:pt x="455" y="283"/>
                      </a:lnTo>
                      <a:lnTo>
                        <a:pt x="469" y="330"/>
                      </a:lnTo>
                      <a:lnTo>
                        <a:pt x="478" y="378"/>
                      </a:lnTo>
                      <a:lnTo>
                        <a:pt x="480" y="428"/>
                      </a:lnTo>
                      <a:lnTo>
                        <a:pt x="478" y="442"/>
                      </a:lnTo>
                      <a:lnTo>
                        <a:pt x="471" y="455"/>
                      </a:lnTo>
                      <a:lnTo>
                        <a:pt x="461" y="464"/>
                      </a:lnTo>
                      <a:lnTo>
                        <a:pt x="448" y="471"/>
                      </a:lnTo>
                      <a:lnTo>
                        <a:pt x="434" y="473"/>
                      </a:lnTo>
                      <a:lnTo>
                        <a:pt x="419" y="471"/>
                      </a:lnTo>
                      <a:lnTo>
                        <a:pt x="406" y="464"/>
                      </a:lnTo>
                      <a:lnTo>
                        <a:pt x="397" y="455"/>
                      </a:lnTo>
                      <a:lnTo>
                        <a:pt x="391" y="442"/>
                      </a:lnTo>
                      <a:lnTo>
                        <a:pt x="387" y="428"/>
                      </a:lnTo>
                      <a:lnTo>
                        <a:pt x="384" y="382"/>
                      </a:lnTo>
                      <a:lnTo>
                        <a:pt x="376" y="338"/>
                      </a:lnTo>
                      <a:lnTo>
                        <a:pt x="361" y="297"/>
                      </a:lnTo>
                      <a:lnTo>
                        <a:pt x="341" y="257"/>
                      </a:lnTo>
                      <a:lnTo>
                        <a:pt x="316" y="222"/>
                      </a:lnTo>
                      <a:lnTo>
                        <a:pt x="288" y="189"/>
                      </a:lnTo>
                      <a:lnTo>
                        <a:pt x="254" y="161"/>
                      </a:lnTo>
                      <a:lnTo>
                        <a:pt x="218" y="136"/>
                      </a:lnTo>
                      <a:lnTo>
                        <a:pt x="179" y="117"/>
                      </a:lnTo>
                      <a:lnTo>
                        <a:pt x="136" y="103"/>
                      </a:lnTo>
                      <a:lnTo>
                        <a:pt x="92" y="94"/>
                      </a:lnTo>
                      <a:lnTo>
                        <a:pt x="46" y="91"/>
                      </a:lnTo>
                      <a:lnTo>
                        <a:pt x="31" y="89"/>
                      </a:lnTo>
                      <a:lnTo>
                        <a:pt x="19" y="82"/>
                      </a:lnTo>
                      <a:lnTo>
                        <a:pt x="9" y="72"/>
                      </a:lnTo>
                      <a:lnTo>
                        <a:pt x="2" y="60"/>
                      </a:lnTo>
                      <a:lnTo>
                        <a:pt x="0" y="45"/>
                      </a:lnTo>
                      <a:lnTo>
                        <a:pt x="2" y="31"/>
                      </a:lnTo>
                      <a:lnTo>
                        <a:pt x="9" y="19"/>
                      </a:lnTo>
                      <a:lnTo>
                        <a:pt x="19" y="8"/>
                      </a:lnTo>
                      <a:lnTo>
                        <a:pt x="31" y="2"/>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0" name="Freeform 28">
                  <a:extLst>
                    <a:ext uri="{FF2B5EF4-FFF2-40B4-BE49-F238E27FC236}">
                      <a16:creationId xmlns:a16="http://schemas.microsoft.com/office/drawing/2014/main" id="{3D8E8F7C-B835-404C-B76B-09205C5D75B4}"/>
                    </a:ext>
                  </a:extLst>
                </p:cNvPr>
                <p:cNvSpPr>
                  <a:spLocks/>
                </p:cNvSpPr>
                <p:nvPr/>
              </p:nvSpPr>
              <p:spPr bwMode="auto">
                <a:xfrm>
                  <a:off x="7985125" y="3070225"/>
                  <a:ext cx="138113" cy="192088"/>
                </a:xfrm>
                <a:custGeom>
                  <a:avLst/>
                  <a:gdLst>
                    <a:gd name="T0" fmla="*/ 435 w 697"/>
                    <a:gd name="T1" fmla="*/ 6 h 972"/>
                    <a:gd name="T2" fmla="*/ 537 w 697"/>
                    <a:gd name="T3" fmla="*/ 32 h 972"/>
                    <a:gd name="T4" fmla="*/ 612 w 697"/>
                    <a:gd name="T5" fmla="*/ 65 h 972"/>
                    <a:gd name="T6" fmla="*/ 655 w 697"/>
                    <a:gd name="T7" fmla="*/ 92 h 972"/>
                    <a:gd name="T8" fmla="*/ 675 w 697"/>
                    <a:gd name="T9" fmla="*/ 110 h 972"/>
                    <a:gd name="T10" fmla="*/ 679 w 697"/>
                    <a:gd name="T11" fmla="*/ 151 h 972"/>
                    <a:gd name="T12" fmla="*/ 648 w 697"/>
                    <a:gd name="T13" fmla="*/ 178 h 972"/>
                    <a:gd name="T14" fmla="*/ 607 w 697"/>
                    <a:gd name="T15" fmla="*/ 170 h 972"/>
                    <a:gd name="T16" fmla="*/ 588 w 697"/>
                    <a:gd name="T17" fmla="*/ 157 h 972"/>
                    <a:gd name="T18" fmla="*/ 537 w 697"/>
                    <a:gd name="T19" fmla="*/ 130 h 972"/>
                    <a:gd name="T20" fmla="*/ 457 w 697"/>
                    <a:gd name="T21" fmla="*/ 103 h 972"/>
                    <a:gd name="T22" fmla="*/ 352 w 697"/>
                    <a:gd name="T23" fmla="*/ 91 h 972"/>
                    <a:gd name="T24" fmla="*/ 245 w 697"/>
                    <a:gd name="T25" fmla="*/ 108 h 972"/>
                    <a:gd name="T26" fmla="*/ 169 w 697"/>
                    <a:gd name="T27" fmla="*/ 158 h 972"/>
                    <a:gd name="T28" fmla="*/ 133 w 697"/>
                    <a:gd name="T29" fmla="*/ 236 h 972"/>
                    <a:gd name="T30" fmla="*/ 142 w 697"/>
                    <a:gd name="T31" fmla="*/ 313 h 972"/>
                    <a:gd name="T32" fmla="*/ 195 w 697"/>
                    <a:gd name="T33" fmla="*/ 369 h 972"/>
                    <a:gd name="T34" fmla="*/ 278 w 697"/>
                    <a:gd name="T35" fmla="*/ 413 h 972"/>
                    <a:gd name="T36" fmla="*/ 374 w 697"/>
                    <a:gd name="T37" fmla="*/ 449 h 972"/>
                    <a:gd name="T38" fmla="*/ 459 w 697"/>
                    <a:gd name="T39" fmla="*/ 476 h 972"/>
                    <a:gd name="T40" fmla="*/ 536 w 697"/>
                    <a:gd name="T41" fmla="*/ 506 h 972"/>
                    <a:gd name="T42" fmla="*/ 608 w 697"/>
                    <a:gd name="T43" fmla="*/ 549 h 972"/>
                    <a:gd name="T44" fmla="*/ 666 w 697"/>
                    <a:gd name="T45" fmla="*/ 608 h 972"/>
                    <a:gd name="T46" fmla="*/ 695 w 697"/>
                    <a:gd name="T47" fmla="*/ 690 h 972"/>
                    <a:gd name="T48" fmla="*/ 688 w 697"/>
                    <a:gd name="T49" fmla="*/ 786 h 972"/>
                    <a:gd name="T50" fmla="*/ 643 w 697"/>
                    <a:gd name="T51" fmla="*/ 864 h 972"/>
                    <a:gd name="T52" fmla="*/ 571 w 697"/>
                    <a:gd name="T53" fmla="*/ 919 h 972"/>
                    <a:gd name="T54" fmla="*/ 484 w 697"/>
                    <a:gd name="T55" fmla="*/ 956 h 972"/>
                    <a:gd name="T56" fmla="*/ 396 w 697"/>
                    <a:gd name="T57" fmla="*/ 971 h 972"/>
                    <a:gd name="T58" fmla="*/ 290 w 697"/>
                    <a:gd name="T59" fmla="*/ 964 h 972"/>
                    <a:gd name="T60" fmla="*/ 170 w 697"/>
                    <a:gd name="T61" fmla="*/ 927 h 972"/>
                    <a:gd name="T62" fmla="*/ 68 w 697"/>
                    <a:gd name="T63" fmla="*/ 876 h 972"/>
                    <a:gd name="T64" fmla="*/ 7 w 697"/>
                    <a:gd name="T65" fmla="*/ 832 h 972"/>
                    <a:gd name="T66" fmla="*/ 3 w 697"/>
                    <a:gd name="T67" fmla="*/ 791 h 972"/>
                    <a:gd name="T68" fmla="*/ 34 w 697"/>
                    <a:gd name="T69" fmla="*/ 762 h 972"/>
                    <a:gd name="T70" fmla="*/ 75 w 697"/>
                    <a:gd name="T71" fmla="*/ 771 h 972"/>
                    <a:gd name="T72" fmla="*/ 155 w 697"/>
                    <a:gd name="T73" fmla="*/ 819 h 972"/>
                    <a:gd name="T74" fmla="*/ 261 w 697"/>
                    <a:gd name="T75" fmla="*/ 863 h 972"/>
                    <a:gd name="T76" fmla="*/ 368 w 697"/>
                    <a:gd name="T77" fmla="*/ 881 h 972"/>
                    <a:gd name="T78" fmla="*/ 446 w 697"/>
                    <a:gd name="T79" fmla="*/ 872 h 972"/>
                    <a:gd name="T80" fmla="*/ 523 w 697"/>
                    <a:gd name="T81" fmla="*/ 842 h 972"/>
                    <a:gd name="T82" fmla="*/ 582 w 697"/>
                    <a:gd name="T83" fmla="*/ 792 h 972"/>
                    <a:gd name="T84" fmla="*/ 606 w 697"/>
                    <a:gd name="T85" fmla="*/ 722 h 972"/>
                    <a:gd name="T86" fmla="*/ 585 w 697"/>
                    <a:gd name="T87" fmla="*/ 655 h 972"/>
                    <a:gd name="T88" fmla="*/ 530 w 697"/>
                    <a:gd name="T89" fmla="*/ 606 h 972"/>
                    <a:gd name="T90" fmla="*/ 449 w 697"/>
                    <a:gd name="T91" fmla="*/ 569 h 972"/>
                    <a:gd name="T92" fmla="*/ 346 w 697"/>
                    <a:gd name="T93" fmla="*/ 535 h 972"/>
                    <a:gd name="T94" fmla="*/ 276 w 697"/>
                    <a:gd name="T95" fmla="*/ 510 h 972"/>
                    <a:gd name="T96" fmla="*/ 194 w 697"/>
                    <a:gd name="T97" fmla="*/ 474 h 972"/>
                    <a:gd name="T98" fmla="*/ 118 w 697"/>
                    <a:gd name="T99" fmla="*/ 423 h 972"/>
                    <a:gd name="T100" fmla="*/ 61 w 697"/>
                    <a:gd name="T101" fmla="*/ 356 h 972"/>
                    <a:gd name="T102" fmla="*/ 38 w 697"/>
                    <a:gd name="T103" fmla="*/ 267 h 972"/>
                    <a:gd name="T104" fmla="*/ 61 w 697"/>
                    <a:gd name="T105" fmla="*/ 158 h 972"/>
                    <a:gd name="T106" fmla="*/ 125 w 697"/>
                    <a:gd name="T107" fmla="*/ 73 h 972"/>
                    <a:gd name="T108" fmla="*/ 225 w 697"/>
                    <a:gd name="T109" fmla="*/ 19 h 972"/>
                    <a:gd name="T110" fmla="*/ 352 w 697"/>
                    <a:gd name="T111" fmla="*/ 0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7" h="972">
                      <a:moveTo>
                        <a:pt x="352" y="0"/>
                      </a:moveTo>
                      <a:lnTo>
                        <a:pt x="395" y="2"/>
                      </a:lnTo>
                      <a:lnTo>
                        <a:pt x="435" y="6"/>
                      </a:lnTo>
                      <a:lnTo>
                        <a:pt x="472" y="13"/>
                      </a:lnTo>
                      <a:lnTo>
                        <a:pt x="506" y="21"/>
                      </a:lnTo>
                      <a:lnTo>
                        <a:pt x="537" y="32"/>
                      </a:lnTo>
                      <a:lnTo>
                        <a:pt x="565" y="43"/>
                      </a:lnTo>
                      <a:lnTo>
                        <a:pt x="590" y="53"/>
                      </a:lnTo>
                      <a:lnTo>
                        <a:pt x="612" y="65"/>
                      </a:lnTo>
                      <a:lnTo>
                        <a:pt x="630" y="75"/>
                      </a:lnTo>
                      <a:lnTo>
                        <a:pt x="645" y="84"/>
                      </a:lnTo>
                      <a:lnTo>
                        <a:pt x="655" y="92"/>
                      </a:lnTo>
                      <a:lnTo>
                        <a:pt x="662" y="97"/>
                      </a:lnTo>
                      <a:lnTo>
                        <a:pt x="666" y="100"/>
                      </a:lnTo>
                      <a:lnTo>
                        <a:pt x="675" y="110"/>
                      </a:lnTo>
                      <a:lnTo>
                        <a:pt x="681" y="124"/>
                      </a:lnTo>
                      <a:lnTo>
                        <a:pt x="682" y="137"/>
                      </a:lnTo>
                      <a:lnTo>
                        <a:pt x="679" y="151"/>
                      </a:lnTo>
                      <a:lnTo>
                        <a:pt x="672" y="164"/>
                      </a:lnTo>
                      <a:lnTo>
                        <a:pt x="660" y="173"/>
                      </a:lnTo>
                      <a:lnTo>
                        <a:pt x="648" y="178"/>
                      </a:lnTo>
                      <a:lnTo>
                        <a:pt x="633" y="180"/>
                      </a:lnTo>
                      <a:lnTo>
                        <a:pt x="619" y="177"/>
                      </a:lnTo>
                      <a:lnTo>
                        <a:pt x="607" y="170"/>
                      </a:lnTo>
                      <a:lnTo>
                        <a:pt x="604" y="168"/>
                      </a:lnTo>
                      <a:lnTo>
                        <a:pt x="598" y="163"/>
                      </a:lnTo>
                      <a:lnTo>
                        <a:pt x="588" y="157"/>
                      </a:lnTo>
                      <a:lnTo>
                        <a:pt x="574" y="148"/>
                      </a:lnTo>
                      <a:lnTo>
                        <a:pt x="557" y="139"/>
                      </a:lnTo>
                      <a:lnTo>
                        <a:pt x="537" y="130"/>
                      </a:lnTo>
                      <a:lnTo>
                        <a:pt x="513" y="119"/>
                      </a:lnTo>
                      <a:lnTo>
                        <a:pt x="486" y="111"/>
                      </a:lnTo>
                      <a:lnTo>
                        <a:pt x="457" y="103"/>
                      </a:lnTo>
                      <a:lnTo>
                        <a:pt x="425" y="97"/>
                      </a:lnTo>
                      <a:lnTo>
                        <a:pt x="390" y="93"/>
                      </a:lnTo>
                      <a:lnTo>
                        <a:pt x="352" y="91"/>
                      </a:lnTo>
                      <a:lnTo>
                        <a:pt x="314" y="93"/>
                      </a:lnTo>
                      <a:lnTo>
                        <a:pt x="277" y="99"/>
                      </a:lnTo>
                      <a:lnTo>
                        <a:pt x="245" y="108"/>
                      </a:lnTo>
                      <a:lnTo>
                        <a:pt x="215" y="122"/>
                      </a:lnTo>
                      <a:lnTo>
                        <a:pt x="190" y="138"/>
                      </a:lnTo>
                      <a:lnTo>
                        <a:pt x="169" y="158"/>
                      </a:lnTo>
                      <a:lnTo>
                        <a:pt x="152" y="181"/>
                      </a:lnTo>
                      <a:lnTo>
                        <a:pt x="141" y="207"/>
                      </a:lnTo>
                      <a:lnTo>
                        <a:pt x="133" y="236"/>
                      </a:lnTo>
                      <a:lnTo>
                        <a:pt x="130" y="267"/>
                      </a:lnTo>
                      <a:lnTo>
                        <a:pt x="134" y="291"/>
                      </a:lnTo>
                      <a:lnTo>
                        <a:pt x="142" y="313"/>
                      </a:lnTo>
                      <a:lnTo>
                        <a:pt x="156" y="332"/>
                      </a:lnTo>
                      <a:lnTo>
                        <a:pt x="173" y="351"/>
                      </a:lnTo>
                      <a:lnTo>
                        <a:pt x="195" y="369"/>
                      </a:lnTo>
                      <a:lnTo>
                        <a:pt x="220" y="384"/>
                      </a:lnTo>
                      <a:lnTo>
                        <a:pt x="248" y="398"/>
                      </a:lnTo>
                      <a:lnTo>
                        <a:pt x="278" y="413"/>
                      </a:lnTo>
                      <a:lnTo>
                        <a:pt x="310" y="425"/>
                      </a:lnTo>
                      <a:lnTo>
                        <a:pt x="342" y="438"/>
                      </a:lnTo>
                      <a:lnTo>
                        <a:pt x="374" y="449"/>
                      </a:lnTo>
                      <a:lnTo>
                        <a:pt x="411" y="460"/>
                      </a:lnTo>
                      <a:lnTo>
                        <a:pt x="434" y="468"/>
                      </a:lnTo>
                      <a:lnTo>
                        <a:pt x="459" y="476"/>
                      </a:lnTo>
                      <a:lnTo>
                        <a:pt x="484" y="485"/>
                      </a:lnTo>
                      <a:lnTo>
                        <a:pt x="511" y="496"/>
                      </a:lnTo>
                      <a:lnTo>
                        <a:pt x="536" y="506"/>
                      </a:lnTo>
                      <a:lnTo>
                        <a:pt x="561" y="519"/>
                      </a:lnTo>
                      <a:lnTo>
                        <a:pt x="585" y="533"/>
                      </a:lnTo>
                      <a:lnTo>
                        <a:pt x="608" y="549"/>
                      </a:lnTo>
                      <a:lnTo>
                        <a:pt x="630" y="567"/>
                      </a:lnTo>
                      <a:lnTo>
                        <a:pt x="649" y="587"/>
                      </a:lnTo>
                      <a:lnTo>
                        <a:pt x="666" y="608"/>
                      </a:lnTo>
                      <a:lnTo>
                        <a:pt x="678" y="633"/>
                      </a:lnTo>
                      <a:lnTo>
                        <a:pt x="689" y="660"/>
                      </a:lnTo>
                      <a:lnTo>
                        <a:pt x="695" y="690"/>
                      </a:lnTo>
                      <a:lnTo>
                        <a:pt x="697" y="722"/>
                      </a:lnTo>
                      <a:lnTo>
                        <a:pt x="695" y="755"/>
                      </a:lnTo>
                      <a:lnTo>
                        <a:pt x="688" y="786"/>
                      </a:lnTo>
                      <a:lnTo>
                        <a:pt x="676" y="814"/>
                      </a:lnTo>
                      <a:lnTo>
                        <a:pt x="661" y="840"/>
                      </a:lnTo>
                      <a:lnTo>
                        <a:pt x="643" y="864"/>
                      </a:lnTo>
                      <a:lnTo>
                        <a:pt x="622" y="884"/>
                      </a:lnTo>
                      <a:lnTo>
                        <a:pt x="598" y="903"/>
                      </a:lnTo>
                      <a:lnTo>
                        <a:pt x="571" y="919"/>
                      </a:lnTo>
                      <a:lnTo>
                        <a:pt x="543" y="934"/>
                      </a:lnTo>
                      <a:lnTo>
                        <a:pt x="515" y="945"/>
                      </a:lnTo>
                      <a:lnTo>
                        <a:pt x="484" y="956"/>
                      </a:lnTo>
                      <a:lnTo>
                        <a:pt x="455" y="963"/>
                      </a:lnTo>
                      <a:lnTo>
                        <a:pt x="425" y="968"/>
                      </a:lnTo>
                      <a:lnTo>
                        <a:pt x="396" y="971"/>
                      </a:lnTo>
                      <a:lnTo>
                        <a:pt x="368" y="972"/>
                      </a:lnTo>
                      <a:lnTo>
                        <a:pt x="329" y="970"/>
                      </a:lnTo>
                      <a:lnTo>
                        <a:pt x="290" y="964"/>
                      </a:lnTo>
                      <a:lnTo>
                        <a:pt x="250" y="953"/>
                      </a:lnTo>
                      <a:lnTo>
                        <a:pt x="209" y="941"/>
                      </a:lnTo>
                      <a:lnTo>
                        <a:pt x="170" y="927"/>
                      </a:lnTo>
                      <a:lnTo>
                        <a:pt x="134" y="910"/>
                      </a:lnTo>
                      <a:lnTo>
                        <a:pt x="99" y="894"/>
                      </a:lnTo>
                      <a:lnTo>
                        <a:pt x="68" y="876"/>
                      </a:lnTo>
                      <a:lnTo>
                        <a:pt x="39" y="858"/>
                      </a:lnTo>
                      <a:lnTo>
                        <a:pt x="17" y="842"/>
                      </a:lnTo>
                      <a:lnTo>
                        <a:pt x="7" y="832"/>
                      </a:lnTo>
                      <a:lnTo>
                        <a:pt x="2" y="818"/>
                      </a:lnTo>
                      <a:lnTo>
                        <a:pt x="0" y="805"/>
                      </a:lnTo>
                      <a:lnTo>
                        <a:pt x="3" y="791"/>
                      </a:lnTo>
                      <a:lnTo>
                        <a:pt x="10" y="778"/>
                      </a:lnTo>
                      <a:lnTo>
                        <a:pt x="20" y="768"/>
                      </a:lnTo>
                      <a:lnTo>
                        <a:pt x="34" y="762"/>
                      </a:lnTo>
                      <a:lnTo>
                        <a:pt x="48" y="761"/>
                      </a:lnTo>
                      <a:lnTo>
                        <a:pt x="61" y="763"/>
                      </a:lnTo>
                      <a:lnTo>
                        <a:pt x="75" y="771"/>
                      </a:lnTo>
                      <a:lnTo>
                        <a:pt x="97" y="787"/>
                      </a:lnTo>
                      <a:lnTo>
                        <a:pt x="123" y="803"/>
                      </a:lnTo>
                      <a:lnTo>
                        <a:pt x="155" y="819"/>
                      </a:lnTo>
                      <a:lnTo>
                        <a:pt x="188" y="836"/>
                      </a:lnTo>
                      <a:lnTo>
                        <a:pt x="224" y="850"/>
                      </a:lnTo>
                      <a:lnTo>
                        <a:pt x="261" y="863"/>
                      </a:lnTo>
                      <a:lnTo>
                        <a:pt x="298" y="873"/>
                      </a:lnTo>
                      <a:lnTo>
                        <a:pt x="334" y="879"/>
                      </a:lnTo>
                      <a:lnTo>
                        <a:pt x="368" y="881"/>
                      </a:lnTo>
                      <a:lnTo>
                        <a:pt x="393" y="880"/>
                      </a:lnTo>
                      <a:lnTo>
                        <a:pt x="419" y="877"/>
                      </a:lnTo>
                      <a:lnTo>
                        <a:pt x="446" y="872"/>
                      </a:lnTo>
                      <a:lnTo>
                        <a:pt x="472" y="864"/>
                      </a:lnTo>
                      <a:lnTo>
                        <a:pt x="498" y="854"/>
                      </a:lnTo>
                      <a:lnTo>
                        <a:pt x="523" y="842"/>
                      </a:lnTo>
                      <a:lnTo>
                        <a:pt x="545" y="828"/>
                      </a:lnTo>
                      <a:lnTo>
                        <a:pt x="565" y="812"/>
                      </a:lnTo>
                      <a:lnTo>
                        <a:pt x="582" y="792"/>
                      </a:lnTo>
                      <a:lnTo>
                        <a:pt x="594" y="772"/>
                      </a:lnTo>
                      <a:lnTo>
                        <a:pt x="603" y="748"/>
                      </a:lnTo>
                      <a:lnTo>
                        <a:pt x="606" y="722"/>
                      </a:lnTo>
                      <a:lnTo>
                        <a:pt x="604" y="697"/>
                      </a:lnTo>
                      <a:lnTo>
                        <a:pt x="596" y="674"/>
                      </a:lnTo>
                      <a:lnTo>
                        <a:pt x="585" y="655"/>
                      </a:lnTo>
                      <a:lnTo>
                        <a:pt x="570" y="637"/>
                      </a:lnTo>
                      <a:lnTo>
                        <a:pt x="552" y="621"/>
                      </a:lnTo>
                      <a:lnTo>
                        <a:pt x="530" y="606"/>
                      </a:lnTo>
                      <a:lnTo>
                        <a:pt x="505" y="593"/>
                      </a:lnTo>
                      <a:lnTo>
                        <a:pt x="478" y="580"/>
                      </a:lnTo>
                      <a:lnTo>
                        <a:pt x="449" y="569"/>
                      </a:lnTo>
                      <a:lnTo>
                        <a:pt x="416" y="558"/>
                      </a:lnTo>
                      <a:lnTo>
                        <a:pt x="383" y="547"/>
                      </a:lnTo>
                      <a:lnTo>
                        <a:pt x="346" y="535"/>
                      </a:lnTo>
                      <a:lnTo>
                        <a:pt x="324" y="528"/>
                      </a:lnTo>
                      <a:lnTo>
                        <a:pt x="301" y="519"/>
                      </a:lnTo>
                      <a:lnTo>
                        <a:pt x="276" y="510"/>
                      </a:lnTo>
                      <a:lnTo>
                        <a:pt x="249" y="500"/>
                      </a:lnTo>
                      <a:lnTo>
                        <a:pt x="222" y="487"/>
                      </a:lnTo>
                      <a:lnTo>
                        <a:pt x="194" y="474"/>
                      </a:lnTo>
                      <a:lnTo>
                        <a:pt x="168" y="459"/>
                      </a:lnTo>
                      <a:lnTo>
                        <a:pt x="142" y="442"/>
                      </a:lnTo>
                      <a:lnTo>
                        <a:pt x="118" y="423"/>
                      </a:lnTo>
                      <a:lnTo>
                        <a:pt x="96" y="403"/>
                      </a:lnTo>
                      <a:lnTo>
                        <a:pt x="77" y="381"/>
                      </a:lnTo>
                      <a:lnTo>
                        <a:pt x="61" y="356"/>
                      </a:lnTo>
                      <a:lnTo>
                        <a:pt x="49" y="328"/>
                      </a:lnTo>
                      <a:lnTo>
                        <a:pt x="41" y="299"/>
                      </a:lnTo>
                      <a:lnTo>
                        <a:pt x="38" y="267"/>
                      </a:lnTo>
                      <a:lnTo>
                        <a:pt x="41" y="229"/>
                      </a:lnTo>
                      <a:lnTo>
                        <a:pt x="49" y="192"/>
                      </a:lnTo>
                      <a:lnTo>
                        <a:pt x="61" y="158"/>
                      </a:lnTo>
                      <a:lnTo>
                        <a:pt x="78" y="127"/>
                      </a:lnTo>
                      <a:lnTo>
                        <a:pt x="100" y="99"/>
                      </a:lnTo>
                      <a:lnTo>
                        <a:pt x="125" y="73"/>
                      </a:lnTo>
                      <a:lnTo>
                        <a:pt x="155" y="51"/>
                      </a:lnTo>
                      <a:lnTo>
                        <a:pt x="188" y="34"/>
                      </a:lnTo>
                      <a:lnTo>
                        <a:pt x="225" y="19"/>
                      </a:lnTo>
                      <a:lnTo>
                        <a:pt x="264" y="8"/>
                      </a:lnTo>
                      <a:lnTo>
                        <a:pt x="307" y="2"/>
                      </a:lnTo>
                      <a:lnTo>
                        <a:pt x="3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1" name="Freeform 29">
                  <a:extLst>
                    <a:ext uri="{FF2B5EF4-FFF2-40B4-BE49-F238E27FC236}">
                      <a16:creationId xmlns:a16="http://schemas.microsoft.com/office/drawing/2014/main" id="{FA8D015B-E426-4557-9C89-D988B7280D19}"/>
                    </a:ext>
                  </a:extLst>
                </p:cNvPr>
                <p:cNvSpPr>
                  <a:spLocks/>
                </p:cNvSpPr>
                <p:nvPr/>
              </p:nvSpPr>
              <p:spPr bwMode="auto">
                <a:xfrm>
                  <a:off x="8045450" y="3046413"/>
                  <a:ext cx="17463" cy="242888"/>
                </a:xfrm>
                <a:custGeom>
                  <a:avLst/>
                  <a:gdLst>
                    <a:gd name="T0" fmla="*/ 46 w 93"/>
                    <a:gd name="T1" fmla="*/ 0 h 1220"/>
                    <a:gd name="T2" fmla="*/ 61 w 93"/>
                    <a:gd name="T3" fmla="*/ 3 h 1220"/>
                    <a:gd name="T4" fmla="*/ 74 w 93"/>
                    <a:gd name="T5" fmla="*/ 9 h 1220"/>
                    <a:gd name="T6" fmla="*/ 84 w 93"/>
                    <a:gd name="T7" fmla="*/ 19 h 1220"/>
                    <a:gd name="T8" fmla="*/ 90 w 93"/>
                    <a:gd name="T9" fmla="*/ 31 h 1220"/>
                    <a:gd name="T10" fmla="*/ 93 w 93"/>
                    <a:gd name="T11" fmla="*/ 45 h 1220"/>
                    <a:gd name="T12" fmla="*/ 93 w 93"/>
                    <a:gd name="T13" fmla="*/ 1175 h 1220"/>
                    <a:gd name="T14" fmla="*/ 90 w 93"/>
                    <a:gd name="T15" fmla="*/ 1189 h 1220"/>
                    <a:gd name="T16" fmla="*/ 84 w 93"/>
                    <a:gd name="T17" fmla="*/ 1202 h 1220"/>
                    <a:gd name="T18" fmla="*/ 74 w 93"/>
                    <a:gd name="T19" fmla="*/ 1212 h 1220"/>
                    <a:gd name="T20" fmla="*/ 61 w 93"/>
                    <a:gd name="T21" fmla="*/ 1218 h 1220"/>
                    <a:gd name="T22" fmla="*/ 46 w 93"/>
                    <a:gd name="T23" fmla="*/ 1220 h 1220"/>
                    <a:gd name="T24" fmla="*/ 32 w 93"/>
                    <a:gd name="T25" fmla="*/ 1218 h 1220"/>
                    <a:gd name="T26" fmla="*/ 19 w 93"/>
                    <a:gd name="T27" fmla="*/ 1212 h 1220"/>
                    <a:gd name="T28" fmla="*/ 10 w 93"/>
                    <a:gd name="T29" fmla="*/ 1202 h 1220"/>
                    <a:gd name="T30" fmla="*/ 2 w 93"/>
                    <a:gd name="T31" fmla="*/ 1189 h 1220"/>
                    <a:gd name="T32" fmla="*/ 0 w 93"/>
                    <a:gd name="T33" fmla="*/ 1175 h 1220"/>
                    <a:gd name="T34" fmla="*/ 0 w 93"/>
                    <a:gd name="T35" fmla="*/ 45 h 1220"/>
                    <a:gd name="T36" fmla="*/ 2 w 93"/>
                    <a:gd name="T37" fmla="*/ 31 h 1220"/>
                    <a:gd name="T38" fmla="*/ 10 w 93"/>
                    <a:gd name="T39" fmla="*/ 19 h 1220"/>
                    <a:gd name="T40" fmla="*/ 19 w 93"/>
                    <a:gd name="T41" fmla="*/ 9 h 1220"/>
                    <a:gd name="T42" fmla="*/ 32 w 93"/>
                    <a:gd name="T43" fmla="*/ 3 h 1220"/>
                    <a:gd name="T44" fmla="*/ 46 w 93"/>
                    <a:gd name="T45" fmla="*/ 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 h="1220">
                      <a:moveTo>
                        <a:pt x="46" y="0"/>
                      </a:moveTo>
                      <a:lnTo>
                        <a:pt x="61" y="3"/>
                      </a:lnTo>
                      <a:lnTo>
                        <a:pt x="74" y="9"/>
                      </a:lnTo>
                      <a:lnTo>
                        <a:pt x="84" y="19"/>
                      </a:lnTo>
                      <a:lnTo>
                        <a:pt x="90" y="31"/>
                      </a:lnTo>
                      <a:lnTo>
                        <a:pt x="93" y="45"/>
                      </a:lnTo>
                      <a:lnTo>
                        <a:pt x="93" y="1175"/>
                      </a:lnTo>
                      <a:lnTo>
                        <a:pt x="90" y="1189"/>
                      </a:lnTo>
                      <a:lnTo>
                        <a:pt x="84" y="1202"/>
                      </a:lnTo>
                      <a:lnTo>
                        <a:pt x="74" y="1212"/>
                      </a:lnTo>
                      <a:lnTo>
                        <a:pt x="61" y="1218"/>
                      </a:lnTo>
                      <a:lnTo>
                        <a:pt x="46" y="1220"/>
                      </a:lnTo>
                      <a:lnTo>
                        <a:pt x="32" y="1218"/>
                      </a:lnTo>
                      <a:lnTo>
                        <a:pt x="19" y="1212"/>
                      </a:lnTo>
                      <a:lnTo>
                        <a:pt x="10" y="1202"/>
                      </a:lnTo>
                      <a:lnTo>
                        <a:pt x="2" y="1189"/>
                      </a:lnTo>
                      <a:lnTo>
                        <a:pt x="0" y="1175"/>
                      </a:lnTo>
                      <a:lnTo>
                        <a:pt x="0" y="45"/>
                      </a:lnTo>
                      <a:lnTo>
                        <a:pt x="2" y="31"/>
                      </a:lnTo>
                      <a:lnTo>
                        <a:pt x="10" y="19"/>
                      </a:lnTo>
                      <a:lnTo>
                        <a:pt x="19" y="9"/>
                      </a:lnTo>
                      <a:lnTo>
                        <a:pt x="32" y="3"/>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45" name="TextBox 44">
                <a:extLst>
                  <a:ext uri="{FF2B5EF4-FFF2-40B4-BE49-F238E27FC236}">
                    <a16:creationId xmlns:a16="http://schemas.microsoft.com/office/drawing/2014/main" id="{3BF0F524-B31A-4D50-AEA6-A0A24C5B8DAB}"/>
                  </a:ext>
                </a:extLst>
              </p:cNvPr>
              <p:cNvSpPr txBox="1"/>
              <p:nvPr/>
            </p:nvSpPr>
            <p:spPr>
              <a:xfrm>
                <a:off x="4969274" y="4880324"/>
                <a:ext cx="3140183" cy="704727"/>
              </a:xfrm>
              <a:prstGeom prst="rect">
                <a:avLst/>
              </a:prstGeom>
              <a:noFill/>
            </p:spPr>
            <p:txBody>
              <a:bodyPr wrap="none" rtlCol="0">
                <a:spAutoFit/>
              </a:bodyPr>
              <a:lstStyle/>
              <a:p>
                <a:pPr algn="ctr"/>
                <a:r>
                  <a:rPr lang="en-IN" sz="2400" b="1" cap="small" spc="100" dirty="0">
                    <a:solidFill>
                      <a:srgbClr val="BA3214"/>
                    </a:solidFill>
                    <a:latin typeface="Montserrat" panose="00000500000000000000" pitchFamily="2" charset="0"/>
                    <a:cs typeface="Arial" panose="020B0604020202020204" pitchFamily="34" charset="0"/>
                  </a:rPr>
                  <a:t>III. After</a:t>
                </a:r>
              </a:p>
            </p:txBody>
          </p:sp>
        </p:grpSp>
      </p:grpSp>
      <p:grpSp>
        <p:nvGrpSpPr>
          <p:cNvPr id="21" name="Group 20">
            <a:extLst>
              <a:ext uri="{FF2B5EF4-FFF2-40B4-BE49-F238E27FC236}">
                <a16:creationId xmlns:a16="http://schemas.microsoft.com/office/drawing/2014/main" id="{19411D0D-5D0B-45A8-9F90-EAF2A9A299DB}"/>
              </a:ext>
            </a:extLst>
          </p:cNvPr>
          <p:cNvGrpSpPr/>
          <p:nvPr/>
        </p:nvGrpSpPr>
        <p:grpSpPr>
          <a:xfrm>
            <a:off x="3592803" y="2210371"/>
            <a:ext cx="1183674" cy="1221972"/>
            <a:chOff x="4721346" y="2774251"/>
            <a:chExt cx="1766830" cy="1823997"/>
          </a:xfrm>
        </p:grpSpPr>
        <p:sp>
          <p:nvSpPr>
            <p:cNvPr id="22" name="TextBox 21">
              <a:extLst>
                <a:ext uri="{FF2B5EF4-FFF2-40B4-BE49-F238E27FC236}">
                  <a16:creationId xmlns:a16="http://schemas.microsoft.com/office/drawing/2014/main" id="{10273816-6E4C-4B16-90CF-97164C2502BB}"/>
                </a:ext>
              </a:extLst>
            </p:cNvPr>
            <p:cNvSpPr txBox="1"/>
            <p:nvPr/>
          </p:nvSpPr>
          <p:spPr>
            <a:xfrm>
              <a:off x="4921807" y="2774251"/>
              <a:ext cx="798188" cy="522683"/>
            </a:xfrm>
            <a:prstGeom prst="rect">
              <a:avLst/>
            </a:prstGeom>
            <a:noFill/>
          </p:spPr>
          <p:txBody>
            <a:bodyPr wrap="none" rtlCol="0">
              <a:spAutoFit/>
            </a:bodyPr>
            <a:lstStyle/>
            <a:p>
              <a:pPr algn="ctr"/>
              <a:r>
                <a:rPr lang="en-IN" sz="2000" b="1" dirty="0">
                  <a:solidFill>
                    <a:srgbClr val="D68136"/>
                  </a:solidFill>
                  <a:latin typeface="Montserrat" panose="00000500000000000000" pitchFamily="2" charset="0"/>
                  <a:cs typeface="Arial" panose="020B0604020202020204" pitchFamily="34" charset="0"/>
                </a:rPr>
                <a:t>2018</a:t>
              </a:r>
            </a:p>
          </p:txBody>
        </p:sp>
        <p:grpSp>
          <p:nvGrpSpPr>
            <p:cNvPr id="23" name="Group 22">
              <a:extLst>
                <a:ext uri="{FF2B5EF4-FFF2-40B4-BE49-F238E27FC236}">
                  <a16:creationId xmlns:a16="http://schemas.microsoft.com/office/drawing/2014/main" id="{D3536541-FCB8-4E5B-BC65-1F53D8AF7E9B}"/>
                </a:ext>
              </a:extLst>
            </p:cNvPr>
            <p:cNvGrpSpPr/>
            <p:nvPr/>
          </p:nvGrpSpPr>
          <p:grpSpPr>
            <a:xfrm>
              <a:off x="4772064" y="3241434"/>
              <a:ext cx="1143914" cy="1215421"/>
              <a:chOff x="9328808" y="3467141"/>
              <a:chExt cx="2159238" cy="1855330"/>
            </a:xfrm>
          </p:grpSpPr>
          <p:sp>
            <p:nvSpPr>
              <p:cNvPr id="25" name="Chevron 65">
                <a:extLst>
                  <a:ext uri="{FF2B5EF4-FFF2-40B4-BE49-F238E27FC236}">
                    <a16:creationId xmlns:a16="http://schemas.microsoft.com/office/drawing/2014/main" id="{093D73F2-5443-444F-BF07-1D2124BE8F4F}"/>
                  </a:ext>
                </a:extLst>
              </p:cNvPr>
              <p:cNvSpPr/>
              <p:nvPr/>
            </p:nvSpPr>
            <p:spPr>
              <a:xfrm>
                <a:off x="9328808" y="3467141"/>
                <a:ext cx="2159238" cy="302047"/>
              </a:xfrm>
              <a:prstGeom prst="chevron">
                <a:avLst/>
              </a:prstGeom>
              <a:solidFill>
                <a:srgbClr val="D68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26" name="Group 25">
                <a:extLst>
                  <a:ext uri="{FF2B5EF4-FFF2-40B4-BE49-F238E27FC236}">
                    <a16:creationId xmlns:a16="http://schemas.microsoft.com/office/drawing/2014/main" id="{5CEAFAFC-6A6D-40C5-9992-A99F854ECDF7}"/>
                  </a:ext>
                </a:extLst>
              </p:cNvPr>
              <p:cNvGrpSpPr/>
              <p:nvPr/>
            </p:nvGrpSpPr>
            <p:grpSpPr>
              <a:xfrm>
                <a:off x="10084433" y="4993391"/>
                <a:ext cx="566820" cy="329080"/>
                <a:chOff x="7718425" y="2973388"/>
                <a:chExt cx="669925" cy="388938"/>
              </a:xfrm>
              <a:solidFill>
                <a:schemeClr val="bg1"/>
              </a:solidFill>
            </p:grpSpPr>
            <p:sp>
              <p:nvSpPr>
                <p:cNvPr id="27" name="Freeform 23">
                  <a:extLst>
                    <a:ext uri="{FF2B5EF4-FFF2-40B4-BE49-F238E27FC236}">
                      <a16:creationId xmlns:a16="http://schemas.microsoft.com/office/drawing/2014/main" id="{DF46F826-3C23-4BEF-9B2D-4F99A1CAA64A}"/>
                    </a:ext>
                  </a:extLst>
                </p:cNvPr>
                <p:cNvSpPr>
                  <a:spLocks noEditPoints="1"/>
                </p:cNvSpPr>
                <p:nvPr/>
              </p:nvSpPr>
              <p:spPr bwMode="auto">
                <a:xfrm>
                  <a:off x="7718425" y="2973388"/>
                  <a:ext cx="669925" cy="388938"/>
                </a:xfrm>
                <a:custGeom>
                  <a:avLst/>
                  <a:gdLst>
                    <a:gd name="T0" fmla="*/ 92 w 3380"/>
                    <a:gd name="T1" fmla="*/ 91 h 1956"/>
                    <a:gd name="T2" fmla="*/ 92 w 3380"/>
                    <a:gd name="T3" fmla="*/ 1865 h 1956"/>
                    <a:gd name="T4" fmla="*/ 3287 w 3380"/>
                    <a:gd name="T5" fmla="*/ 1865 h 1956"/>
                    <a:gd name="T6" fmla="*/ 3287 w 3380"/>
                    <a:gd name="T7" fmla="*/ 91 h 1956"/>
                    <a:gd name="T8" fmla="*/ 92 w 3380"/>
                    <a:gd name="T9" fmla="*/ 91 h 1956"/>
                    <a:gd name="T10" fmla="*/ 46 w 3380"/>
                    <a:gd name="T11" fmla="*/ 0 h 1956"/>
                    <a:gd name="T12" fmla="*/ 3333 w 3380"/>
                    <a:gd name="T13" fmla="*/ 0 h 1956"/>
                    <a:gd name="T14" fmla="*/ 3348 w 3380"/>
                    <a:gd name="T15" fmla="*/ 2 h 1956"/>
                    <a:gd name="T16" fmla="*/ 3361 w 3380"/>
                    <a:gd name="T17" fmla="*/ 9 h 1956"/>
                    <a:gd name="T18" fmla="*/ 3370 w 3380"/>
                    <a:gd name="T19" fmla="*/ 19 h 1956"/>
                    <a:gd name="T20" fmla="*/ 3377 w 3380"/>
                    <a:gd name="T21" fmla="*/ 31 h 1956"/>
                    <a:gd name="T22" fmla="*/ 3380 w 3380"/>
                    <a:gd name="T23" fmla="*/ 45 h 1956"/>
                    <a:gd name="T24" fmla="*/ 3380 w 3380"/>
                    <a:gd name="T25" fmla="*/ 1911 h 1956"/>
                    <a:gd name="T26" fmla="*/ 3377 w 3380"/>
                    <a:gd name="T27" fmla="*/ 1925 h 1956"/>
                    <a:gd name="T28" fmla="*/ 3370 w 3380"/>
                    <a:gd name="T29" fmla="*/ 1938 h 1956"/>
                    <a:gd name="T30" fmla="*/ 3361 w 3380"/>
                    <a:gd name="T31" fmla="*/ 1947 h 1956"/>
                    <a:gd name="T32" fmla="*/ 3348 w 3380"/>
                    <a:gd name="T33" fmla="*/ 1954 h 1956"/>
                    <a:gd name="T34" fmla="*/ 3333 w 3380"/>
                    <a:gd name="T35" fmla="*/ 1956 h 1956"/>
                    <a:gd name="T36" fmla="*/ 46 w 3380"/>
                    <a:gd name="T37" fmla="*/ 1956 h 1956"/>
                    <a:gd name="T38" fmla="*/ 31 w 3380"/>
                    <a:gd name="T39" fmla="*/ 1954 h 1956"/>
                    <a:gd name="T40" fmla="*/ 19 w 3380"/>
                    <a:gd name="T41" fmla="*/ 1947 h 1956"/>
                    <a:gd name="T42" fmla="*/ 9 w 3380"/>
                    <a:gd name="T43" fmla="*/ 1938 h 1956"/>
                    <a:gd name="T44" fmla="*/ 2 w 3380"/>
                    <a:gd name="T45" fmla="*/ 1925 h 1956"/>
                    <a:gd name="T46" fmla="*/ 0 w 3380"/>
                    <a:gd name="T47" fmla="*/ 1911 h 1956"/>
                    <a:gd name="T48" fmla="*/ 0 w 3380"/>
                    <a:gd name="T49" fmla="*/ 45 h 1956"/>
                    <a:gd name="T50" fmla="*/ 2 w 3380"/>
                    <a:gd name="T51" fmla="*/ 31 h 1956"/>
                    <a:gd name="T52" fmla="*/ 9 w 3380"/>
                    <a:gd name="T53" fmla="*/ 19 h 1956"/>
                    <a:gd name="T54" fmla="*/ 19 w 3380"/>
                    <a:gd name="T55" fmla="*/ 9 h 1956"/>
                    <a:gd name="T56" fmla="*/ 31 w 3380"/>
                    <a:gd name="T57" fmla="*/ 2 h 1956"/>
                    <a:gd name="T58" fmla="*/ 46 w 3380"/>
                    <a:gd name="T59" fmla="*/ 0 h 1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80" h="1956">
                      <a:moveTo>
                        <a:pt x="92" y="91"/>
                      </a:moveTo>
                      <a:lnTo>
                        <a:pt x="92" y="1865"/>
                      </a:lnTo>
                      <a:lnTo>
                        <a:pt x="3287" y="1865"/>
                      </a:lnTo>
                      <a:lnTo>
                        <a:pt x="3287" y="91"/>
                      </a:lnTo>
                      <a:lnTo>
                        <a:pt x="92" y="91"/>
                      </a:lnTo>
                      <a:close/>
                      <a:moveTo>
                        <a:pt x="46" y="0"/>
                      </a:moveTo>
                      <a:lnTo>
                        <a:pt x="3333" y="0"/>
                      </a:lnTo>
                      <a:lnTo>
                        <a:pt x="3348" y="2"/>
                      </a:lnTo>
                      <a:lnTo>
                        <a:pt x="3361" y="9"/>
                      </a:lnTo>
                      <a:lnTo>
                        <a:pt x="3370" y="19"/>
                      </a:lnTo>
                      <a:lnTo>
                        <a:pt x="3377" y="31"/>
                      </a:lnTo>
                      <a:lnTo>
                        <a:pt x="3380" y="45"/>
                      </a:lnTo>
                      <a:lnTo>
                        <a:pt x="3380" y="1911"/>
                      </a:lnTo>
                      <a:lnTo>
                        <a:pt x="3377" y="1925"/>
                      </a:lnTo>
                      <a:lnTo>
                        <a:pt x="3370" y="1938"/>
                      </a:lnTo>
                      <a:lnTo>
                        <a:pt x="3361" y="1947"/>
                      </a:lnTo>
                      <a:lnTo>
                        <a:pt x="3348" y="1954"/>
                      </a:lnTo>
                      <a:lnTo>
                        <a:pt x="3333" y="1956"/>
                      </a:lnTo>
                      <a:lnTo>
                        <a:pt x="46" y="1956"/>
                      </a:lnTo>
                      <a:lnTo>
                        <a:pt x="31" y="1954"/>
                      </a:lnTo>
                      <a:lnTo>
                        <a:pt x="19" y="1947"/>
                      </a:lnTo>
                      <a:lnTo>
                        <a:pt x="9" y="1938"/>
                      </a:lnTo>
                      <a:lnTo>
                        <a:pt x="2" y="1925"/>
                      </a:lnTo>
                      <a:lnTo>
                        <a:pt x="0" y="1911"/>
                      </a:lnTo>
                      <a:lnTo>
                        <a:pt x="0" y="45"/>
                      </a:lnTo>
                      <a:lnTo>
                        <a:pt x="2" y="31"/>
                      </a:lnTo>
                      <a:lnTo>
                        <a:pt x="9" y="19"/>
                      </a:lnTo>
                      <a:lnTo>
                        <a:pt x="19" y="9"/>
                      </a:lnTo>
                      <a:lnTo>
                        <a:pt x="31" y="2"/>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8" name="Freeform 24">
                  <a:extLst>
                    <a:ext uri="{FF2B5EF4-FFF2-40B4-BE49-F238E27FC236}">
                      <a16:creationId xmlns:a16="http://schemas.microsoft.com/office/drawing/2014/main" id="{7CC7ED81-03DD-4A06-9E09-A6BCDBCFCEC4}"/>
                    </a:ext>
                  </a:extLst>
                </p:cNvPr>
                <p:cNvSpPr>
                  <a:spLocks/>
                </p:cNvSpPr>
                <p:nvPr/>
              </p:nvSpPr>
              <p:spPr bwMode="auto">
                <a:xfrm>
                  <a:off x="8293100" y="2973388"/>
                  <a:ext cx="95250" cy="93663"/>
                </a:xfrm>
                <a:custGeom>
                  <a:avLst/>
                  <a:gdLst>
                    <a:gd name="T0" fmla="*/ 46 w 480"/>
                    <a:gd name="T1" fmla="*/ 0 h 473"/>
                    <a:gd name="T2" fmla="*/ 61 w 480"/>
                    <a:gd name="T3" fmla="*/ 2 h 473"/>
                    <a:gd name="T4" fmla="*/ 73 w 480"/>
                    <a:gd name="T5" fmla="*/ 9 h 473"/>
                    <a:gd name="T6" fmla="*/ 83 w 480"/>
                    <a:gd name="T7" fmla="*/ 19 h 473"/>
                    <a:gd name="T8" fmla="*/ 89 w 480"/>
                    <a:gd name="T9" fmla="*/ 31 h 473"/>
                    <a:gd name="T10" fmla="*/ 92 w 480"/>
                    <a:gd name="T11" fmla="*/ 45 h 473"/>
                    <a:gd name="T12" fmla="*/ 95 w 480"/>
                    <a:gd name="T13" fmla="*/ 91 h 473"/>
                    <a:gd name="T14" fmla="*/ 104 w 480"/>
                    <a:gd name="T15" fmla="*/ 135 h 473"/>
                    <a:gd name="T16" fmla="*/ 118 w 480"/>
                    <a:gd name="T17" fmla="*/ 177 h 473"/>
                    <a:gd name="T18" fmla="*/ 138 w 480"/>
                    <a:gd name="T19" fmla="*/ 216 h 473"/>
                    <a:gd name="T20" fmla="*/ 163 w 480"/>
                    <a:gd name="T21" fmla="*/ 251 h 473"/>
                    <a:gd name="T22" fmla="*/ 192 w 480"/>
                    <a:gd name="T23" fmla="*/ 284 h 473"/>
                    <a:gd name="T24" fmla="*/ 225 w 480"/>
                    <a:gd name="T25" fmla="*/ 312 h 473"/>
                    <a:gd name="T26" fmla="*/ 261 w 480"/>
                    <a:gd name="T27" fmla="*/ 337 h 473"/>
                    <a:gd name="T28" fmla="*/ 300 w 480"/>
                    <a:gd name="T29" fmla="*/ 356 h 473"/>
                    <a:gd name="T30" fmla="*/ 342 w 480"/>
                    <a:gd name="T31" fmla="*/ 371 h 473"/>
                    <a:gd name="T32" fmla="*/ 387 w 480"/>
                    <a:gd name="T33" fmla="*/ 379 h 473"/>
                    <a:gd name="T34" fmla="*/ 433 w 480"/>
                    <a:gd name="T35" fmla="*/ 382 h 473"/>
                    <a:gd name="T36" fmla="*/ 448 w 480"/>
                    <a:gd name="T37" fmla="*/ 385 h 473"/>
                    <a:gd name="T38" fmla="*/ 461 w 480"/>
                    <a:gd name="T39" fmla="*/ 392 h 473"/>
                    <a:gd name="T40" fmla="*/ 470 w 480"/>
                    <a:gd name="T41" fmla="*/ 401 h 473"/>
                    <a:gd name="T42" fmla="*/ 477 w 480"/>
                    <a:gd name="T43" fmla="*/ 413 h 473"/>
                    <a:gd name="T44" fmla="*/ 480 w 480"/>
                    <a:gd name="T45" fmla="*/ 428 h 473"/>
                    <a:gd name="T46" fmla="*/ 477 w 480"/>
                    <a:gd name="T47" fmla="*/ 442 h 473"/>
                    <a:gd name="T48" fmla="*/ 470 w 480"/>
                    <a:gd name="T49" fmla="*/ 455 h 473"/>
                    <a:gd name="T50" fmla="*/ 461 w 480"/>
                    <a:gd name="T51" fmla="*/ 465 h 473"/>
                    <a:gd name="T52" fmla="*/ 448 w 480"/>
                    <a:gd name="T53" fmla="*/ 471 h 473"/>
                    <a:gd name="T54" fmla="*/ 433 w 480"/>
                    <a:gd name="T55" fmla="*/ 473 h 473"/>
                    <a:gd name="T56" fmla="*/ 383 w 480"/>
                    <a:gd name="T57" fmla="*/ 471 h 473"/>
                    <a:gd name="T58" fmla="*/ 334 w 480"/>
                    <a:gd name="T59" fmla="*/ 463 h 473"/>
                    <a:gd name="T60" fmla="*/ 288 w 480"/>
                    <a:gd name="T61" fmla="*/ 448 h 473"/>
                    <a:gd name="T62" fmla="*/ 243 w 480"/>
                    <a:gd name="T63" fmla="*/ 430 h 473"/>
                    <a:gd name="T64" fmla="*/ 201 w 480"/>
                    <a:gd name="T65" fmla="*/ 407 h 473"/>
                    <a:gd name="T66" fmla="*/ 162 w 480"/>
                    <a:gd name="T67" fmla="*/ 379 h 473"/>
                    <a:gd name="T68" fmla="*/ 127 w 480"/>
                    <a:gd name="T69" fmla="*/ 348 h 473"/>
                    <a:gd name="T70" fmla="*/ 95 w 480"/>
                    <a:gd name="T71" fmla="*/ 313 h 473"/>
                    <a:gd name="T72" fmla="*/ 67 w 480"/>
                    <a:gd name="T73" fmla="*/ 275 h 473"/>
                    <a:gd name="T74" fmla="*/ 44 w 480"/>
                    <a:gd name="T75" fmla="*/ 233 h 473"/>
                    <a:gd name="T76" fmla="*/ 25 w 480"/>
                    <a:gd name="T77" fmla="*/ 190 h 473"/>
                    <a:gd name="T78" fmla="*/ 11 w 480"/>
                    <a:gd name="T79" fmla="*/ 144 h 473"/>
                    <a:gd name="T80" fmla="*/ 3 w 480"/>
                    <a:gd name="T81" fmla="*/ 95 h 473"/>
                    <a:gd name="T82" fmla="*/ 0 w 480"/>
                    <a:gd name="T83" fmla="*/ 45 h 473"/>
                    <a:gd name="T84" fmla="*/ 2 w 480"/>
                    <a:gd name="T85" fmla="*/ 31 h 473"/>
                    <a:gd name="T86" fmla="*/ 8 w 480"/>
                    <a:gd name="T87" fmla="*/ 19 h 473"/>
                    <a:gd name="T88" fmla="*/ 19 w 480"/>
                    <a:gd name="T89" fmla="*/ 9 h 473"/>
                    <a:gd name="T90" fmla="*/ 31 w 480"/>
                    <a:gd name="T91" fmla="*/ 2 h 473"/>
                    <a:gd name="T92" fmla="*/ 46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6" y="0"/>
                      </a:moveTo>
                      <a:lnTo>
                        <a:pt x="61" y="2"/>
                      </a:lnTo>
                      <a:lnTo>
                        <a:pt x="73" y="9"/>
                      </a:lnTo>
                      <a:lnTo>
                        <a:pt x="83" y="19"/>
                      </a:lnTo>
                      <a:lnTo>
                        <a:pt x="89" y="31"/>
                      </a:lnTo>
                      <a:lnTo>
                        <a:pt x="92" y="45"/>
                      </a:lnTo>
                      <a:lnTo>
                        <a:pt x="95" y="91"/>
                      </a:lnTo>
                      <a:lnTo>
                        <a:pt x="104" y="135"/>
                      </a:lnTo>
                      <a:lnTo>
                        <a:pt x="118" y="177"/>
                      </a:lnTo>
                      <a:lnTo>
                        <a:pt x="138" y="216"/>
                      </a:lnTo>
                      <a:lnTo>
                        <a:pt x="163" y="251"/>
                      </a:lnTo>
                      <a:lnTo>
                        <a:pt x="192" y="284"/>
                      </a:lnTo>
                      <a:lnTo>
                        <a:pt x="225" y="312"/>
                      </a:lnTo>
                      <a:lnTo>
                        <a:pt x="261" y="337"/>
                      </a:lnTo>
                      <a:lnTo>
                        <a:pt x="300" y="356"/>
                      </a:lnTo>
                      <a:lnTo>
                        <a:pt x="342" y="371"/>
                      </a:lnTo>
                      <a:lnTo>
                        <a:pt x="387" y="379"/>
                      </a:lnTo>
                      <a:lnTo>
                        <a:pt x="433" y="382"/>
                      </a:lnTo>
                      <a:lnTo>
                        <a:pt x="448" y="385"/>
                      </a:lnTo>
                      <a:lnTo>
                        <a:pt x="461" y="392"/>
                      </a:lnTo>
                      <a:lnTo>
                        <a:pt x="470" y="401"/>
                      </a:lnTo>
                      <a:lnTo>
                        <a:pt x="477" y="413"/>
                      </a:lnTo>
                      <a:lnTo>
                        <a:pt x="480" y="428"/>
                      </a:lnTo>
                      <a:lnTo>
                        <a:pt x="477" y="442"/>
                      </a:lnTo>
                      <a:lnTo>
                        <a:pt x="470" y="455"/>
                      </a:lnTo>
                      <a:lnTo>
                        <a:pt x="461" y="465"/>
                      </a:lnTo>
                      <a:lnTo>
                        <a:pt x="448" y="471"/>
                      </a:lnTo>
                      <a:lnTo>
                        <a:pt x="433" y="473"/>
                      </a:lnTo>
                      <a:lnTo>
                        <a:pt x="383" y="471"/>
                      </a:lnTo>
                      <a:lnTo>
                        <a:pt x="334" y="463"/>
                      </a:lnTo>
                      <a:lnTo>
                        <a:pt x="288" y="448"/>
                      </a:lnTo>
                      <a:lnTo>
                        <a:pt x="243" y="430"/>
                      </a:lnTo>
                      <a:lnTo>
                        <a:pt x="201" y="407"/>
                      </a:lnTo>
                      <a:lnTo>
                        <a:pt x="162" y="379"/>
                      </a:lnTo>
                      <a:lnTo>
                        <a:pt x="127" y="348"/>
                      </a:lnTo>
                      <a:lnTo>
                        <a:pt x="95" y="313"/>
                      </a:lnTo>
                      <a:lnTo>
                        <a:pt x="67" y="275"/>
                      </a:lnTo>
                      <a:lnTo>
                        <a:pt x="44" y="233"/>
                      </a:lnTo>
                      <a:lnTo>
                        <a:pt x="25" y="190"/>
                      </a:lnTo>
                      <a:lnTo>
                        <a:pt x="11" y="144"/>
                      </a:lnTo>
                      <a:lnTo>
                        <a:pt x="3" y="95"/>
                      </a:lnTo>
                      <a:lnTo>
                        <a:pt x="0" y="45"/>
                      </a:lnTo>
                      <a:lnTo>
                        <a:pt x="2" y="31"/>
                      </a:lnTo>
                      <a:lnTo>
                        <a:pt x="8" y="19"/>
                      </a:lnTo>
                      <a:lnTo>
                        <a:pt x="19" y="9"/>
                      </a:lnTo>
                      <a:lnTo>
                        <a:pt x="31" y="2"/>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9" name="Freeform 25">
                  <a:extLst>
                    <a:ext uri="{FF2B5EF4-FFF2-40B4-BE49-F238E27FC236}">
                      <a16:creationId xmlns:a16="http://schemas.microsoft.com/office/drawing/2014/main" id="{F9E1F1C0-B069-4884-AD3C-28AD330179E2}"/>
                    </a:ext>
                  </a:extLst>
                </p:cNvPr>
                <p:cNvSpPr>
                  <a:spLocks/>
                </p:cNvSpPr>
                <p:nvPr/>
              </p:nvSpPr>
              <p:spPr bwMode="auto">
                <a:xfrm>
                  <a:off x="8293100" y="3268663"/>
                  <a:ext cx="95250" cy="93663"/>
                </a:xfrm>
                <a:custGeom>
                  <a:avLst/>
                  <a:gdLst>
                    <a:gd name="T0" fmla="*/ 434 w 481"/>
                    <a:gd name="T1" fmla="*/ 0 h 473"/>
                    <a:gd name="T2" fmla="*/ 449 w 481"/>
                    <a:gd name="T3" fmla="*/ 2 h 473"/>
                    <a:gd name="T4" fmla="*/ 462 w 481"/>
                    <a:gd name="T5" fmla="*/ 8 h 473"/>
                    <a:gd name="T6" fmla="*/ 471 w 481"/>
                    <a:gd name="T7" fmla="*/ 19 h 473"/>
                    <a:gd name="T8" fmla="*/ 478 w 481"/>
                    <a:gd name="T9" fmla="*/ 31 h 473"/>
                    <a:gd name="T10" fmla="*/ 481 w 481"/>
                    <a:gd name="T11" fmla="*/ 45 h 473"/>
                    <a:gd name="T12" fmla="*/ 478 w 481"/>
                    <a:gd name="T13" fmla="*/ 60 h 473"/>
                    <a:gd name="T14" fmla="*/ 471 w 481"/>
                    <a:gd name="T15" fmla="*/ 72 h 473"/>
                    <a:gd name="T16" fmla="*/ 462 w 481"/>
                    <a:gd name="T17" fmla="*/ 82 h 473"/>
                    <a:gd name="T18" fmla="*/ 449 w 481"/>
                    <a:gd name="T19" fmla="*/ 89 h 473"/>
                    <a:gd name="T20" fmla="*/ 434 w 481"/>
                    <a:gd name="T21" fmla="*/ 91 h 473"/>
                    <a:gd name="T22" fmla="*/ 388 w 481"/>
                    <a:gd name="T23" fmla="*/ 94 h 473"/>
                    <a:gd name="T24" fmla="*/ 343 w 481"/>
                    <a:gd name="T25" fmla="*/ 103 h 473"/>
                    <a:gd name="T26" fmla="*/ 301 w 481"/>
                    <a:gd name="T27" fmla="*/ 117 h 473"/>
                    <a:gd name="T28" fmla="*/ 262 w 481"/>
                    <a:gd name="T29" fmla="*/ 136 h 473"/>
                    <a:gd name="T30" fmla="*/ 226 w 481"/>
                    <a:gd name="T31" fmla="*/ 161 h 473"/>
                    <a:gd name="T32" fmla="*/ 193 w 481"/>
                    <a:gd name="T33" fmla="*/ 189 h 473"/>
                    <a:gd name="T34" fmla="*/ 164 w 481"/>
                    <a:gd name="T35" fmla="*/ 222 h 473"/>
                    <a:gd name="T36" fmla="*/ 139 w 481"/>
                    <a:gd name="T37" fmla="*/ 257 h 473"/>
                    <a:gd name="T38" fmla="*/ 119 w 481"/>
                    <a:gd name="T39" fmla="*/ 297 h 473"/>
                    <a:gd name="T40" fmla="*/ 105 w 481"/>
                    <a:gd name="T41" fmla="*/ 338 h 473"/>
                    <a:gd name="T42" fmla="*/ 96 w 481"/>
                    <a:gd name="T43" fmla="*/ 382 h 473"/>
                    <a:gd name="T44" fmla="*/ 93 w 481"/>
                    <a:gd name="T45" fmla="*/ 428 h 473"/>
                    <a:gd name="T46" fmla="*/ 90 w 481"/>
                    <a:gd name="T47" fmla="*/ 442 h 473"/>
                    <a:gd name="T48" fmla="*/ 84 w 481"/>
                    <a:gd name="T49" fmla="*/ 455 h 473"/>
                    <a:gd name="T50" fmla="*/ 74 w 481"/>
                    <a:gd name="T51" fmla="*/ 464 h 473"/>
                    <a:gd name="T52" fmla="*/ 62 w 481"/>
                    <a:gd name="T53" fmla="*/ 471 h 473"/>
                    <a:gd name="T54" fmla="*/ 47 w 481"/>
                    <a:gd name="T55" fmla="*/ 473 h 473"/>
                    <a:gd name="T56" fmla="*/ 32 w 481"/>
                    <a:gd name="T57" fmla="*/ 471 h 473"/>
                    <a:gd name="T58" fmla="*/ 20 w 481"/>
                    <a:gd name="T59" fmla="*/ 464 h 473"/>
                    <a:gd name="T60" fmla="*/ 9 w 481"/>
                    <a:gd name="T61" fmla="*/ 455 h 473"/>
                    <a:gd name="T62" fmla="*/ 3 w 481"/>
                    <a:gd name="T63" fmla="*/ 442 h 473"/>
                    <a:gd name="T64" fmla="*/ 0 w 481"/>
                    <a:gd name="T65" fmla="*/ 428 h 473"/>
                    <a:gd name="T66" fmla="*/ 3 w 481"/>
                    <a:gd name="T67" fmla="*/ 378 h 473"/>
                    <a:gd name="T68" fmla="*/ 11 w 481"/>
                    <a:gd name="T69" fmla="*/ 330 h 473"/>
                    <a:gd name="T70" fmla="*/ 26 w 481"/>
                    <a:gd name="T71" fmla="*/ 283 h 473"/>
                    <a:gd name="T72" fmla="*/ 45 w 481"/>
                    <a:gd name="T73" fmla="*/ 240 h 473"/>
                    <a:gd name="T74" fmla="*/ 68 w 481"/>
                    <a:gd name="T75" fmla="*/ 198 h 473"/>
                    <a:gd name="T76" fmla="*/ 96 w 481"/>
                    <a:gd name="T77" fmla="*/ 160 h 473"/>
                    <a:gd name="T78" fmla="*/ 128 w 481"/>
                    <a:gd name="T79" fmla="*/ 125 h 473"/>
                    <a:gd name="T80" fmla="*/ 163 w 481"/>
                    <a:gd name="T81" fmla="*/ 94 h 473"/>
                    <a:gd name="T82" fmla="*/ 202 w 481"/>
                    <a:gd name="T83" fmla="*/ 66 h 473"/>
                    <a:gd name="T84" fmla="*/ 244 w 481"/>
                    <a:gd name="T85" fmla="*/ 43 h 473"/>
                    <a:gd name="T86" fmla="*/ 288 w 481"/>
                    <a:gd name="T87" fmla="*/ 25 h 473"/>
                    <a:gd name="T88" fmla="*/ 335 w 481"/>
                    <a:gd name="T89" fmla="*/ 11 h 473"/>
                    <a:gd name="T90" fmla="*/ 384 w 481"/>
                    <a:gd name="T91" fmla="*/ 3 h 473"/>
                    <a:gd name="T92" fmla="*/ 434 w 481"/>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1" h="473">
                      <a:moveTo>
                        <a:pt x="434" y="0"/>
                      </a:moveTo>
                      <a:lnTo>
                        <a:pt x="449" y="2"/>
                      </a:lnTo>
                      <a:lnTo>
                        <a:pt x="462" y="8"/>
                      </a:lnTo>
                      <a:lnTo>
                        <a:pt x="471" y="19"/>
                      </a:lnTo>
                      <a:lnTo>
                        <a:pt x="478" y="31"/>
                      </a:lnTo>
                      <a:lnTo>
                        <a:pt x="481" y="45"/>
                      </a:lnTo>
                      <a:lnTo>
                        <a:pt x="478" y="60"/>
                      </a:lnTo>
                      <a:lnTo>
                        <a:pt x="471" y="72"/>
                      </a:lnTo>
                      <a:lnTo>
                        <a:pt x="462" y="82"/>
                      </a:lnTo>
                      <a:lnTo>
                        <a:pt x="449" y="89"/>
                      </a:lnTo>
                      <a:lnTo>
                        <a:pt x="434" y="91"/>
                      </a:lnTo>
                      <a:lnTo>
                        <a:pt x="388" y="94"/>
                      </a:lnTo>
                      <a:lnTo>
                        <a:pt x="343" y="103"/>
                      </a:lnTo>
                      <a:lnTo>
                        <a:pt x="301" y="117"/>
                      </a:lnTo>
                      <a:lnTo>
                        <a:pt x="262" y="136"/>
                      </a:lnTo>
                      <a:lnTo>
                        <a:pt x="226" y="161"/>
                      </a:lnTo>
                      <a:lnTo>
                        <a:pt x="193" y="189"/>
                      </a:lnTo>
                      <a:lnTo>
                        <a:pt x="164" y="222"/>
                      </a:lnTo>
                      <a:lnTo>
                        <a:pt x="139" y="257"/>
                      </a:lnTo>
                      <a:lnTo>
                        <a:pt x="119" y="297"/>
                      </a:lnTo>
                      <a:lnTo>
                        <a:pt x="105" y="338"/>
                      </a:lnTo>
                      <a:lnTo>
                        <a:pt x="96" y="382"/>
                      </a:lnTo>
                      <a:lnTo>
                        <a:pt x="93" y="428"/>
                      </a:lnTo>
                      <a:lnTo>
                        <a:pt x="90" y="442"/>
                      </a:lnTo>
                      <a:lnTo>
                        <a:pt x="84" y="455"/>
                      </a:lnTo>
                      <a:lnTo>
                        <a:pt x="74" y="464"/>
                      </a:lnTo>
                      <a:lnTo>
                        <a:pt x="62" y="471"/>
                      </a:lnTo>
                      <a:lnTo>
                        <a:pt x="47" y="473"/>
                      </a:lnTo>
                      <a:lnTo>
                        <a:pt x="32" y="471"/>
                      </a:lnTo>
                      <a:lnTo>
                        <a:pt x="20" y="464"/>
                      </a:lnTo>
                      <a:lnTo>
                        <a:pt x="9" y="455"/>
                      </a:lnTo>
                      <a:lnTo>
                        <a:pt x="3" y="442"/>
                      </a:lnTo>
                      <a:lnTo>
                        <a:pt x="0" y="428"/>
                      </a:lnTo>
                      <a:lnTo>
                        <a:pt x="3" y="378"/>
                      </a:lnTo>
                      <a:lnTo>
                        <a:pt x="11" y="330"/>
                      </a:lnTo>
                      <a:lnTo>
                        <a:pt x="26" y="283"/>
                      </a:lnTo>
                      <a:lnTo>
                        <a:pt x="45" y="240"/>
                      </a:lnTo>
                      <a:lnTo>
                        <a:pt x="68" y="198"/>
                      </a:lnTo>
                      <a:lnTo>
                        <a:pt x="96" y="160"/>
                      </a:lnTo>
                      <a:lnTo>
                        <a:pt x="128" y="125"/>
                      </a:lnTo>
                      <a:lnTo>
                        <a:pt x="163" y="94"/>
                      </a:lnTo>
                      <a:lnTo>
                        <a:pt x="202" y="66"/>
                      </a:lnTo>
                      <a:lnTo>
                        <a:pt x="244" y="43"/>
                      </a:lnTo>
                      <a:lnTo>
                        <a:pt x="288" y="25"/>
                      </a:lnTo>
                      <a:lnTo>
                        <a:pt x="335" y="11"/>
                      </a:lnTo>
                      <a:lnTo>
                        <a:pt x="384" y="3"/>
                      </a:lnTo>
                      <a:lnTo>
                        <a:pt x="4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0" name="Freeform 26">
                  <a:extLst>
                    <a:ext uri="{FF2B5EF4-FFF2-40B4-BE49-F238E27FC236}">
                      <a16:creationId xmlns:a16="http://schemas.microsoft.com/office/drawing/2014/main" id="{359CBCB3-24D2-4492-A199-CACAF8662D76}"/>
                    </a:ext>
                  </a:extLst>
                </p:cNvPr>
                <p:cNvSpPr>
                  <a:spLocks/>
                </p:cNvSpPr>
                <p:nvPr/>
              </p:nvSpPr>
              <p:spPr bwMode="auto">
                <a:xfrm>
                  <a:off x="7718425" y="2973388"/>
                  <a:ext cx="95250" cy="93663"/>
                </a:xfrm>
                <a:custGeom>
                  <a:avLst/>
                  <a:gdLst>
                    <a:gd name="T0" fmla="*/ 434 w 480"/>
                    <a:gd name="T1" fmla="*/ 0 h 473"/>
                    <a:gd name="T2" fmla="*/ 448 w 480"/>
                    <a:gd name="T3" fmla="*/ 2 h 473"/>
                    <a:gd name="T4" fmla="*/ 461 w 480"/>
                    <a:gd name="T5" fmla="*/ 9 h 473"/>
                    <a:gd name="T6" fmla="*/ 471 w 480"/>
                    <a:gd name="T7" fmla="*/ 19 h 473"/>
                    <a:gd name="T8" fmla="*/ 478 w 480"/>
                    <a:gd name="T9" fmla="*/ 31 h 473"/>
                    <a:gd name="T10" fmla="*/ 480 w 480"/>
                    <a:gd name="T11" fmla="*/ 45 h 473"/>
                    <a:gd name="T12" fmla="*/ 478 w 480"/>
                    <a:gd name="T13" fmla="*/ 95 h 473"/>
                    <a:gd name="T14" fmla="*/ 469 w 480"/>
                    <a:gd name="T15" fmla="*/ 144 h 473"/>
                    <a:gd name="T16" fmla="*/ 455 w 480"/>
                    <a:gd name="T17" fmla="*/ 190 h 473"/>
                    <a:gd name="T18" fmla="*/ 436 w 480"/>
                    <a:gd name="T19" fmla="*/ 233 h 473"/>
                    <a:gd name="T20" fmla="*/ 413 w 480"/>
                    <a:gd name="T21" fmla="*/ 275 h 473"/>
                    <a:gd name="T22" fmla="*/ 384 w 480"/>
                    <a:gd name="T23" fmla="*/ 313 h 473"/>
                    <a:gd name="T24" fmla="*/ 353 w 480"/>
                    <a:gd name="T25" fmla="*/ 348 h 473"/>
                    <a:gd name="T26" fmla="*/ 317 w 480"/>
                    <a:gd name="T27" fmla="*/ 379 h 473"/>
                    <a:gd name="T28" fmla="*/ 279 w 480"/>
                    <a:gd name="T29" fmla="*/ 407 h 473"/>
                    <a:gd name="T30" fmla="*/ 237 w 480"/>
                    <a:gd name="T31" fmla="*/ 430 h 473"/>
                    <a:gd name="T32" fmla="*/ 193 w 480"/>
                    <a:gd name="T33" fmla="*/ 448 h 473"/>
                    <a:gd name="T34" fmla="*/ 146 w 480"/>
                    <a:gd name="T35" fmla="*/ 463 h 473"/>
                    <a:gd name="T36" fmla="*/ 96 w 480"/>
                    <a:gd name="T37" fmla="*/ 471 h 473"/>
                    <a:gd name="T38" fmla="*/ 46 w 480"/>
                    <a:gd name="T39" fmla="*/ 473 h 473"/>
                    <a:gd name="T40" fmla="*/ 31 w 480"/>
                    <a:gd name="T41" fmla="*/ 471 h 473"/>
                    <a:gd name="T42" fmla="*/ 19 w 480"/>
                    <a:gd name="T43" fmla="*/ 465 h 473"/>
                    <a:gd name="T44" fmla="*/ 9 w 480"/>
                    <a:gd name="T45" fmla="*/ 455 h 473"/>
                    <a:gd name="T46" fmla="*/ 2 w 480"/>
                    <a:gd name="T47" fmla="*/ 442 h 473"/>
                    <a:gd name="T48" fmla="*/ 0 w 480"/>
                    <a:gd name="T49" fmla="*/ 428 h 473"/>
                    <a:gd name="T50" fmla="*/ 2 w 480"/>
                    <a:gd name="T51" fmla="*/ 413 h 473"/>
                    <a:gd name="T52" fmla="*/ 9 w 480"/>
                    <a:gd name="T53" fmla="*/ 401 h 473"/>
                    <a:gd name="T54" fmla="*/ 19 w 480"/>
                    <a:gd name="T55" fmla="*/ 392 h 473"/>
                    <a:gd name="T56" fmla="*/ 31 w 480"/>
                    <a:gd name="T57" fmla="*/ 385 h 473"/>
                    <a:gd name="T58" fmla="*/ 46 w 480"/>
                    <a:gd name="T59" fmla="*/ 382 h 473"/>
                    <a:gd name="T60" fmla="*/ 92 w 480"/>
                    <a:gd name="T61" fmla="*/ 379 h 473"/>
                    <a:gd name="T62" fmla="*/ 136 w 480"/>
                    <a:gd name="T63" fmla="*/ 371 h 473"/>
                    <a:gd name="T64" fmla="*/ 179 w 480"/>
                    <a:gd name="T65" fmla="*/ 356 h 473"/>
                    <a:gd name="T66" fmla="*/ 218 w 480"/>
                    <a:gd name="T67" fmla="*/ 337 h 473"/>
                    <a:gd name="T68" fmla="*/ 254 w 480"/>
                    <a:gd name="T69" fmla="*/ 312 h 473"/>
                    <a:gd name="T70" fmla="*/ 288 w 480"/>
                    <a:gd name="T71" fmla="*/ 284 h 473"/>
                    <a:gd name="T72" fmla="*/ 316 w 480"/>
                    <a:gd name="T73" fmla="*/ 251 h 473"/>
                    <a:gd name="T74" fmla="*/ 341 w 480"/>
                    <a:gd name="T75" fmla="*/ 216 h 473"/>
                    <a:gd name="T76" fmla="*/ 361 w 480"/>
                    <a:gd name="T77" fmla="*/ 177 h 473"/>
                    <a:gd name="T78" fmla="*/ 376 w 480"/>
                    <a:gd name="T79" fmla="*/ 135 h 473"/>
                    <a:gd name="T80" fmla="*/ 384 w 480"/>
                    <a:gd name="T81" fmla="*/ 91 h 473"/>
                    <a:gd name="T82" fmla="*/ 387 w 480"/>
                    <a:gd name="T83" fmla="*/ 45 h 473"/>
                    <a:gd name="T84" fmla="*/ 391 w 480"/>
                    <a:gd name="T85" fmla="*/ 31 h 473"/>
                    <a:gd name="T86" fmla="*/ 397 w 480"/>
                    <a:gd name="T87" fmla="*/ 19 h 473"/>
                    <a:gd name="T88" fmla="*/ 406 w 480"/>
                    <a:gd name="T89" fmla="*/ 9 h 473"/>
                    <a:gd name="T90" fmla="*/ 419 w 480"/>
                    <a:gd name="T91" fmla="*/ 2 h 473"/>
                    <a:gd name="T92" fmla="*/ 434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34" y="0"/>
                      </a:moveTo>
                      <a:lnTo>
                        <a:pt x="448" y="2"/>
                      </a:lnTo>
                      <a:lnTo>
                        <a:pt x="461" y="9"/>
                      </a:lnTo>
                      <a:lnTo>
                        <a:pt x="471" y="19"/>
                      </a:lnTo>
                      <a:lnTo>
                        <a:pt x="478" y="31"/>
                      </a:lnTo>
                      <a:lnTo>
                        <a:pt x="480" y="45"/>
                      </a:lnTo>
                      <a:lnTo>
                        <a:pt x="478" y="95"/>
                      </a:lnTo>
                      <a:lnTo>
                        <a:pt x="469" y="144"/>
                      </a:lnTo>
                      <a:lnTo>
                        <a:pt x="455" y="190"/>
                      </a:lnTo>
                      <a:lnTo>
                        <a:pt x="436" y="233"/>
                      </a:lnTo>
                      <a:lnTo>
                        <a:pt x="413" y="275"/>
                      </a:lnTo>
                      <a:lnTo>
                        <a:pt x="384" y="313"/>
                      </a:lnTo>
                      <a:lnTo>
                        <a:pt x="353" y="348"/>
                      </a:lnTo>
                      <a:lnTo>
                        <a:pt x="317" y="379"/>
                      </a:lnTo>
                      <a:lnTo>
                        <a:pt x="279" y="407"/>
                      </a:lnTo>
                      <a:lnTo>
                        <a:pt x="237" y="430"/>
                      </a:lnTo>
                      <a:lnTo>
                        <a:pt x="193" y="448"/>
                      </a:lnTo>
                      <a:lnTo>
                        <a:pt x="146" y="463"/>
                      </a:lnTo>
                      <a:lnTo>
                        <a:pt x="96" y="471"/>
                      </a:lnTo>
                      <a:lnTo>
                        <a:pt x="46" y="473"/>
                      </a:lnTo>
                      <a:lnTo>
                        <a:pt x="31" y="471"/>
                      </a:lnTo>
                      <a:lnTo>
                        <a:pt x="19" y="465"/>
                      </a:lnTo>
                      <a:lnTo>
                        <a:pt x="9" y="455"/>
                      </a:lnTo>
                      <a:lnTo>
                        <a:pt x="2" y="442"/>
                      </a:lnTo>
                      <a:lnTo>
                        <a:pt x="0" y="428"/>
                      </a:lnTo>
                      <a:lnTo>
                        <a:pt x="2" y="413"/>
                      </a:lnTo>
                      <a:lnTo>
                        <a:pt x="9" y="401"/>
                      </a:lnTo>
                      <a:lnTo>
                        <a:pt x="19" y="392"/>
                      </a:lnTo>
                      <a:lnTo>
                        <a:pt x="31" y="385"/>
                      </a:lnTo>
                      <a:lnTo>
                        <a:pt x="46" y="382"/>
                      </a:lnTo>
                      <a:lnTo>
                        <a:pt x="92" y="379"/>
                      </a:lnTo>
                      <a:lnTo>
                        <a:pt x="136" y="371"/>
                      </a:lnTo>
                      <a:lnTo>
                        <a:pt x="179" y="356"/>
                      </a:lnTo>
                      <a:lnTo>
                        <a:pt x="218" y="337"/>
                      </a:lnTo>
                      <a:lnTo>
                        <a:pt x="254" y="312"/>
                      </a:lnTo>
                      <a:lnTo>
                        <a:pt x="288" y="284"/>
                      </a:lnTo>
                      <a:lnTo>
                        <a:pt x="316" y="251"/>
                      </a:lnTo>
                      <a:lnTo>
                        <a:pt x="341" y="216"/>
                      </a:lnTo>
                      <a:lnTo>
                        <a:pt x="361" y="177"/>
                      </a:lnTo>
                      <a:lnTo>
                        <a:pt x="376" y="135"/>
                      </a:lnTo>
                      <a:lnTo>
                        <a:pt x="384" y="91"/>
                      </a:lnTo>
                      <a:lnTo>
                        <a:pt x="387" y="45"/>
                      </a:lnTo>
                      <a:lnTo>
                        <a:pt x="391" y="31"/>
                      </a:lnTo>
                      <a:lnTo>
                        <a:pt x="397" y="19"/>
                      </a:lnTo>
                      <a:lnTo>
                        <a:pt x="406" y="9"/>
                      </a:lnTo>
                      <a:lnTo>
                        <a:pt x="419" y="2"/>
                      </a:lnTo>
                      <a:lnTo>
                        <a:pt x="4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1" name="Freeform 27">
                  <a:extLst>
                    <a:ext uri="{FF2B5EF4-FFF2-40B4-BE49-F238E27FC236}">
                      <a16:creationId xmlns:a16="http://schemas.microsoft.com/office/drawing/2014/main" id="{7BF8952C-6098-41B8-89A7-9283AEE23A24}"/>
                    </a:ext>
                  </a:extLst>
                </p:cNvPr>
                <p:cNvSpPr>
                  <a:spLocks/>
                </p:cNvSpPr>
                <p:nvPr/>
              </p:nvSpPr>
              <p:spPr bwMode="auto">
                <a:xfrm>
                  <a:off x="7718425" y="3268663"/>
                  <a:ext cx="95250" cy="93663"/>
                </a:xfrm>
                <a:custGeom>
                  <a:avLst/>
                  <a:gdLst>
                    <a:gd name="T0" fmla="*/ 46 w 480"/>
                    <a:gd name="T1" fmla="*/ 0 h 473"/>
                    <a:gd name="T2" fmla="*/ 96 w 480"/>
                    <a:gd name="T3" fmla="*/ 3 h 473"/>
                    <a:gd name="T4" fmla="*/ 146 w 480"/>
                    <a:gd name="T5" fmla="*/ 11 h 473"/>
                    <a:gd name="T6" fmla="*/ 193 w 480"/>
                    <a:gd name="T7" fmla="*/ 25 h 473"/>
                    <a:gd name="T8" fmla="*/ 237 w 480"/>
                    <a:gd name="T9" fmla="*/ 43 h 473"/>
                    <a:gd name="T10" fmla="*/ 279 w 480"/>
                    <a:gd name="T11" fmla="*/ 66 h 473"/>
                    <a:gd name="T12" fmla="*/ 317 w 480"/>
                    <a:gd name="T13" fmla="*/ 94 h 473"/>
                    <a:gd name="T14" fmla="*/ 353 w 480"/>
                    <a:gd name="T15" fmla="*/ 125 h 473"/>
                    <a:gd name="T16" fmla="*/ 384 w 480"/>
                    <a:gd name="T17" fmla="*/ 160 h 473"/>
                    <a:gd name="T18" fmla="*/ 413 w 480"/>
                    <a:gd name="T19" fmla="*/ 198 h 473"/>
                    <a:gd name="T20" fmla="*/ 436 w 480"/>
                    <a:gd name="T21" fmla="*/ 240 h 473"/>
                    <a:gd name="T22" fmla="*/ 455 w 480"/>
                    <a:gd name="T23" fmla="*/ 283 h 473"/>
                    <a:gd name="T24" fmla="*/ 469 w 480"/>
                    <a:gd name="T25" fmla="*/ 330 h 473"/>
                    <a:gd name="T26" fmla="*/ 478 w 480"/>
                    <a:gd name="T27" fmla="*/ 378 h 473"/>
                    <a:gd name="T28" fmla="*/ 480 w 480"/>
                    <a:gd name="T29" fmla="*/ 428 h 473"/>
                    <a:gd name="T30" fmla="*/ 478 w 480"/>
                    <a:gd name="T31" fmla="*/ 442 h 473"/>
                    <a:gd name="T32" fmla="*/ 471 w 480"/>
                    <a:gd name="T33" fmla="*/ 455 h 473"/>
                    <a:gd name="T34" fmla="*/ 461 w 480"/>
                    <a:gd name="T35" fmla="*/ 464 h 473"/>
                    <a:gd name="T36" fmla="*/ 448 w 480"/>
                    <a:gd name="T37" fmla="*/ 471 h 473"/>
                    <a:gd name="T38" fmla="*/ 434 w 480"/>
                    <a:gd name="T39" fmla="*/ 473 h 473"/>
                    <a:gd name="T40" fmla="*/ 419 w 480"/>
                    <a:gd name="T41" fmla="*/ 471 h 473"/>
                    <a:gd name="T42" fmla="*/ 406 w 480"/>
                    <a:gd name="T43" fmla="*/ 464 h 473"/>
                    <a:gd name="T44" fmla="*/ 397 w 480"/>
                    <a:gd name="T45" fmla="*/ 455 h 473"/>
                    <a:gd name="T46" fmla="*/ 391 w 480"/>
                    <a:gd name="T47" fmla="*/ 442 h 473"/>
                    <a:gd name="T48" fmla="*/ 387 w 480"/>
                    <a:gd name="T49" fmla="*/ 428 h 473"/>
                    <a:gd name="T50" fmla="*/ 384 w 480"/>
                    <a:gd name="T51" fmla="*/ 382 h 473"/>
                    <a:gd name="T52" fmla="*/ 376 w 480"/>
                    <a:gd name="T53" fmla="*/ 338 h 473"/>
                    <a:gd name="T54" fmla="*/ 361 w 480"/>
                    <a:gd name="T55" fmla="*/ 297 h 473"/>
                    <a:gd name="T56" fmla="*/ 341 w 480"/>
                    <a:gd name="T57" fmla="*/ 257 h 473"/>
                    <a:gd name="T58" fmla="*/ 316 w 480"/>
                    <a:gd name="T59" fmla="*/ 222 h 473"/>
                    <a:gd name="T60" fmla="*/ 288 w 480"/>
                    <a:gd name="T61" fmla="*/ 189 h 473"/>
                    <a:gd name="T62" fmla="*/ 254 w 480"/>
                    <a:gd name="T63" fmla="*/ 161 h 473"/>
                    <a:gd name="T64" fmla="*/ 218 w 480"/>
                    <a:gd name="T65" fmla="*/ 136 h 473"/>
                    <a:gd name="T66" fmla="*/ 179 w 480"/>
                    <a:gd name="T67" fmla="*/ 117 h 473"/>
                    <a:gd name="T68" fmla="*/ 136 w 480"/>
                    <a:gd name="T69" fmla="*/ 103 h 473"/>
                    <a:gd name="T70" fmla="*/ 92 w 480"/>
                    <a:gd name="T71" fmla="*/ 94 h 473"/>
                    <a:gd name="T72" fmla="*/ 46 w 480"/>
                    <a:gd name="T73" fmla="*/ 91 h 473"/>
                    <a:gd name="T74" fmla="*/ 31 w 480"/>
                    <a:gd name="T75" fmla="*/ 89 h 473"/>
                    <a:gd name="T76" fmla="*/ 19 w 480"/>
                    <a:gd name="T77" fmla="*/ 82 h 473"/>
                    <a:gd name="T78" fmla="*/ 9 w 480"/>
                    <a:gd name="T79" fmla="*/ 72 h 473"/>
                    <a:gd name="T80" fmla="*/ 2 w 480"/>
                    <a:gd name="T81" fmla="*/ 60 h 473"/>
                    <a:gd name="T82" fmla="*/ 0 w 480"/>
                    <a:gd name="T83" fmla="*/ 45 h 473"/>
                    <a:gd name="T84" fmla="*/ 2 w 480"/>
                    <a:gd name="T85" fmla="*/ 31 h 473"/>
                    <a:gd name="T86" fmla="*/ 9 w 480"/>
                    <a:gd name="T87" fmla="*/ 19 h 473"/>
                    <a:gd name="T88" fmla="*/ 19 w 480"/>
                    <a:gd name="T89" fmla="*/ 8 h 473"/>
                    <a:gd name="T90" fmla="*/ 31 w 480"/>
                    <a:gd name="T91" fmla="*/ 2 h 473"/>
                    <a:gd name="T92" fmla="*/ 46 w 480"/>
                    <a:gd name="T93" fmla="*/ 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0" h="473">
                      <a:moveTo>
                        <a:pt x="46" y="0"/>
                      </a:moveTo>
                      <a:lnTo>
                        <a:pt x="96" y="3"/>
                      </a:lnTo>
                      <a:lnTo>
                        <a:pt x="146" y="11"/>
                      </a:lnTo>
                      <a:lnTo>
                        <a:pt x="193" y="25"/>
                      </a:lnTo>
                      <a:lnTo>
                        <a:pt x="237" y="43"/>
                      </a:lnTo>
                      <a:lnTo>
                        <a:pt x="279" y="66"/>
                      </a:lnTo>
                      <a:lnTo>
                        <a:pt x="317" y="94"/>
                      </a:lnTo>
                      <a:lnTo>
                        <a:pt x="353" y="125"/>
                      </a:lnTo>
                      <a:lnTo>
                        <a:pt x="384" y="160"/>
                      </a:lnTo>
                      <a:lnTo>
                        <a:pt x="413" y="198"/>
                      </a:lnTo>
                      <a:lnTo>
                        <a:pt x="436" y="240"/>
                      </a:lnTo>
                      <a:lnTo>
                        <a:pt x="455" y="283"/>
                      </a:lnTo>
                      <a:lnTo>
                        <a:pt x="469" y="330"/>
                      </a:lnTo>
                      <a:lnTo>
                        <a:pt x="478" y="378"/>
                      </a:lnTo>
                      <a:lnTo>
                        <a:pt x="480" y="428"/>
                      </a:lnTo>
                      <a:lnTo>
                        <a:pt x="478" y="442"/>
                      </a:lnTo>
                      <a:lnTo>
                        <a:pt x="471" y="455"/>
                      </a:lnTo>
                      <a:lnTo>
                        <a:pt x="461" y="464"/>
                      </a:lnTo>
                      <a:lnTo>
                        <a:pt x="448" y="471"/>
                      </a:lnTo>
                      <a:lnTo>
                        <a:pt x="434" y="473"/>
                      </a:lnTo>
                      <a:lnTo>
                        <a:pt x="419" y="471"/>
                      </a:lnTo>
                      <a:lnTo>
                        <a:pt x="406" y="464"/>
                      </a:lnTo>
                      <a:lnTo>
                        <a:pt x="397" y="455"/>
                      </a:lnTo>
                      <a:lnTo>
                        <a:pt x="391" y="442"/>
                      </a:lnTo>
                      <a:lnTo>
                        <a:pt x="387" y="428"/>
                      </a:lnTo>
                      <a:lnTo>
                        <a:pt x="384" y="382"/>
                      </a:lnTo>
                      <a:lnTo>
                        <a:pt x="376" y="338"/>
                      </a:lnTo>
                      <a:lnTo>
                        <a:pt x="361" y="297"/>
                      </a:lnTo>
                      <a:lnTo>
                        <a:pt x="341" y="257"/>
                      </a:lnTo>
                      <a:lnTo>
                        <a:pt x="316" y="222"/>
                      </a:lnTo>
                      <a:lnTo>
                        <a:pt x="288" y="189"/>
                      </a:lnTo>
                      <a:lnTo>
                        <a:pt x="254" y="161"/>
                      </a:lnTo>
                      <a:lnTo>
                        <a:pt x="218" y="136"/>
                      </a:lnTo>
                      <a:lnTo>
                        <a:pt x="179" y="117"/>
                      </a:lnTo>
                      <a:lnTo>
                        <a:pt x="136" y="103"/>
                      </a:lnTo>
                      <a:lnTo>
                        <a:pt x="92" y="94"/>
                      </a:lnTo>
                      <a:lnTo>
                        <a:pt x="46" y="91"/>
                      </a:lnTo>
                      <a:lnTo>
                        <a:pt x="31" y="89"/>
                      </a:lnTo>
                      <a:lnTo>
                        <a:pt x="19" y="82"/>
                      </a:lnTo>
                      <a:lnTo>
                        <a:pt x="9" y="72"/>
                      </a:lnTo>
                      <a:lnTo>
                        <a:pt x="2" y="60"/>
                      </a:lnTo>
                      <a:lnTo>
                        <a:pt x="0" y="45"/>
                      </a:lnTo>
                      <a:lnTo>
                        <a:pt x="2" y="31"/>
                      </a:lnTo>
                      <a:lnTo>
                        <a:pt x="9" y="19"/>
                      </a:lnTo>
                      <a:lnTo>
                        <a:pt x="19" y="8"/>
                      </a:lnTo>
                      <a:lnTo>
                        <a:pt x="31" y="2"/>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2" name="Freeform 29">
                  <a:extLst>
                    <a:ext uri="{FF2B5EF4-FFF2-40B4-BE49-F238E27FC236}">
                      <a16:creationId xmlns:a16="http://schemas.microsoft.com/office/drawing/2014/main" id="{218EFD89-589D-4784-B079-F85ABE8A12C3}"/>
                    </a:ext>
                  </a:extLst>
                </p:cNvPr>
                <p:cNvSpPr>
                  <a:spLocks/>
                </p:cNvSpPr>
                <p:nvPr/>
              </p:nvSpPr>
              <p:spPr bwMode="auto">
                <a:xfrm>
                  <a:off x="8045450" y="3046413"/>
                  <a:ext cx="17463" cy="242888"/>
                </a:xfrm>
                <a:custGeom>
                  <a:avLst/>
                  <a:gdLst>
                    <a:gd name="T0" fmla="*/ 46 w 93"/>
                    <a:gd name="T1" fmla="*/ 0 h 1220"/>
                    <a:gd name="T2" fmla="*/ 61 w 93"/>
                    <a:gd name="T3" fmla="*/ 3 h 1220"/>
                    <a:gd name="T4" fmla="*/ 74 w 93"/>
                    <a:gd name="T5" fmla="*/ 9 h 1220"/>
                    <a:gd name="T6" fmla="*/ 84 w 93"/>
                    <a:gd name="T7" fmla="*/ 19 h 1220"/>
                    <a:gd name="T8" fmla="*/ 90 w 93"/>
                    <a:gd name="T9" fmla="*/ 31 h 1220"/>
                    <a:gd name="T10" fmla="*/ 93 w 93"/>
                    <a:gd name="T11" fmla="*/ 45 h 1220"/>
                    <a:gd name="T12" fmla="*/ 93 w 93"/>
                    <a:gd name="T13" fmla="*/ 1175 h 1220"/>
                    <a:gd name="T14" fmla="*/ 90 w 93"/>
                    <a:gd name="T15" fmla="*/ 1189 h 1220"/>
                    <a:gd name="T16" fmla="*/ 84 w 93"/>
                    <a:gd name="T17" fmla="*/ 1202 h 1220"/>
                    <a:gd name="T18" fmla="*/ 74 w 93"/>
                    <a:gd name="T19" fmla="*/ 1212 h 1220"/>
                    <a:gd name="T20" fmla="*/ 61 w 93"/>
                    <a:gd name="T21" fmla="*/ 1218 h 1220"/>
                    <a:gd name="T22" fmla="*/ 46 w 93"/>
                    <a:gd name="T23" fmla="*/ 1220 h 1220"/>
                    <a:gd name="T24" fmla="*/ 32 w 93"/>
                    <a:gd name="T25" fmla="*/ 1218 h 1220"/>
                    <a:gd name="T26" fmla="*/ 19 w 93"/>
                    <a:gd name="T27" fmla="*/ 1212 h 1220"/>
                    <a:gd name="T28" fmla="*/ 10 w 93"/>
                    <a:gd name="T29" fmla="*/ 1202 h 1220"/>
                    <a:gd name="T30" fmla="*/ 2 w 93"/>
                    <a:gd name="T31" fmla="*/ 1189 h 1220"/>
                    <a:gd name="T32" fmla="*/ 0 w 93"/>
                    <a:gd name="T33" fmla="*/ 1175 h 1220"/>
                    <a:gd name="T34" fmla="*/ 0 w 93"/>
                    <a:gd name="T35" fmla="*/ 45 h 1220"/>
                    <a:gd name="T36" fmla="*/ 2 w 93"/>
                    <a:gd name="T37" fmla="*/ 31 h 1220"/>
                    <a:gd name="T38" fmla="*/ 10 w 93"/>
                    <a:gd name="T39" fmla="*/ 19 h 1220"/>
                    <a:gd name="T40" fmla="*/ 19 w 93"/>
                    <a:gd name="T41" fmla="*/ 9 h 1220"/>
                    <a:gd name="T42" fmla="*/ 32 w 93"/>
                    <a:gd name="T43" fmla="*/ 3 h 1220"/>
                    <a:gd name="T44" fmla="*/ 46 w 93"/>
                    <a:gd name="T45" fmla="*/ 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 h="1220">
                      <a:moveTo>
                        <a:pt x="46" y="0"/>
                      </a:moveTo>
                      <a:lnTo>
                        <a:pt x="61" y="3"/>
                      </a:lnTo>
                      <a:lnTo>
                        <a:pt x="74" y="9"/>
                      </a:lnTo>
                      <a:lnTo>
                        <a:pt x="84" y="19"/>
                      </a:lnTo>
                      <a:lnTo>
                        <a:pt x="90" y="31"/>
                      </a:lnTo>
                      <a:lnTo>
                        <a:pt x="93" y="45"/>
                      </a:lnTo>
                      <a:lnTo>
                        <a:pt x="93" y="1175"/>
                      </a:lnTo>
                      <a:lnTo>
                        <a:pt x="90" y="1189"/>
                      </a:lnTo>
                      <a:lnTo>
                        <a:pt x="84" y="1202"/>
                      </a:lnTo>
                      <a:lnTo>
                        <a:pt x="74" y="1212"/>
                      </a:lnTo>
                      <a:lnTo>
                        <a:pt x="61" y="1218"/>
                      </a:lnTo>
                      <a:lnTo>
                        <a:pt x="46" y="1220"/>
                      </a:lnTo>
                      <a:lnTo>
                        <a:pt x="32" y="1218"/>
                      </a:lnTo>
                      <a:lnTo>
                        <a:pt x="19" y="1212"/>
                      </a:lnTo>
                      <a:lnTo>
                        <a:pt x="10" y="1202"/>
                      </a:lnTo>
                      <a:lnTo>
                        <a:pt x="2" y="1189"/>
                      </a:lnTo>
                      <a:lnTo>
                        <a:pt x="0" y="1175"/>
                      </a:lnTo>
                      <a:lnTo>
                        <a:pt x="0" y="45"/>
                      </a:lnTo>
                      <a:lnTo>
                        <a:pt x="2" y="31"/>
                      </a:lnTo>
                      <a:lnTo>
                        <a:pt x="10" y="19"/>
                      </a:lnTo>
                      <a:lnTo>
                        <a:pt x="19" y="9"/>
                      </a:lnTo>
                      <a:lnTo>
                        <a:pt x="32" y="3"/>
                      </a:lnTo>
                      <a:lnTo>
                        <a:pt x="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24" name="TextBox 23">
              <a:extLst>
                <a:ext uri="{FF2B5EF4-FFF2-40B4-BE49-F238E27FC236}">
                  <a16:creationId xmlns:a16="http://schemas.microsoft.com/office/drawing/2014/main" id="{0E0654D4-3911-4B18-BBEB-EE903EB2EFC0}"/>
                </a:ext>
              </a:extLst>
            </p:cNvPr>
            <p:cNvSpPr txBox="1"/>
            <p:nvPr/>
          </p:nvSpPr>
          <p:spPr>
            <a:xfrm>
              <a:off x="4721346" y="4136583"/>
              <a:ext cx="1766830" cy="461665"/>
            </a:xfrm>
            <a:prstGeom prst="rect">
              <a:avLst/>
            </a:prstGeom>
            <a:noFill/>
          </p:spPr>
          <p:txBody>
            <a:bodyPr wrap="none" rtlCol="0">
              <a:spAutoFit/>
            </a:bodyPr>
            <a:lstStyle/>
            <a:p>
              <a:pPr algn="ctr"/>
              <a:r>
                <a:rPr lang="en-IN" sz="2400" b="1" cap="small" spc="100" dirty="0">
                  <a:solidFill>
                    <a:srgbClr val="D68136"/>
                  </a:solidFill>
                  <a:latin typeface="Montserrat" panose="00000500000000000000" pitchFamily="2" charset="0"/>
                  <a:cs typeface="Arial" panose="020B0604020202020204" pitchFamily="34" charset="0"/>
                </a:rPr>
                <a:t>II. During</a:t>
              </a:r>
            </a:p>
          </p:txBody>
        </p:sp>
      </p:grpSp>
      <p:sp>
        <p:nvSpPr>
          <p:cNvPr id="63" name="TextBox 62">
            <a:extLst>
              <a:ext uri="{FF2B5EF4-FFF2-40B4-BE49-F238E27FC236}">
                <a16:creationId xmlns:a16="http://schemas.microsoft.com/office/drawing/2014/main" id="{5D741A43-8641-40E5-9781-D7B6FED4E019}"/>
              </a:ext>
            </a:extLst>
          </p:cNvPr>
          <p:cNvSpPr txBox="1"/>
          <p:nvPr/>
        </p:nvSpPr>
        <p:spPr>
          <a:xfrm>
            <a:off x="510180" y="3986638"/>
            <a:ext cx="8029414" cy="430887"/>
          </a:xfrm>
          <a:prstGeom prst="rect">
            <a:avLst/>
          </a:prstGeom>
          <a:noFill/>
        </p:spPr>
        <p:txBody>
          <a:bodyPr wrap="square" rtlCol="0">
            <a:spAutoFit/>
          </a:bodyPr>
          <a:lstStyle/>
          <a:p>
            <a:r>
              <a:rPr lang="en-US" sz="2200" dirty="0">
                <a:latin typeface="Arial" panose="020B0604020202020204" pitchFamily="34" charset="0"/>
                <a:ea typeface="Vollkorn" panose="00000500000000000000" pitchFamily="2" charset="0"/>
                <a:cs typeface="Arial" panose="020B0604020202020204" pitchFamily="34" charset="0"/>
              </a:rPr>
              <a:t>When can NPOs participate in FATF procedures?... A timeline</a:t>
            </a:r>
          </a:p>
        </p:txBody>
      </p:sp>
    </p:spTree>
    <p:extLst>
      <p:ext uri="{BB962C8B-B14F-4D97-AF65-F5344CB8AC3E}">
        <p14:creationId xmlns:p14="http://schemas.microsoft.com/office/powerpoint/2010/main" val="359342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1000"/>
                                        <p:tgtEl>
                                          <p:spTgt spid="33"/>
                                        </p:tgtEl>
                                      </p:cBhvr>
                                    </p:animEffect>
                                    <p:anim calcmode="lin" valueType="num">
                                      <p:cBhvr>
                                        <p:cTn id="27" dur="1000" fill="hold"/>
                                        <p:tgtEl>
                                          <p:spTgt spid="33"/>
                                        </p:tgtEl>
                                        <p:attrNameLst>
                                          <p:attrName>ppt_x</p:attrName>
                                        </p:attrNameLst>
                                      </p:cBhvr>
                                      <p:tavLst>
                                        <p:tav tm="0">
                                          <p:val>
                                            <p:strVal val="#ppt_x"/>
                                          </p:val>
                                        </p:tav>
                                        <p:tav tm="100000">
                                          <p:val>
                                            <p:strVal val="#ppt_x"/>
                                          </p:val>
                                        </p:tav>
                                      </p:tavLst>
                                    </p:anim>
                                    <p:anim calcmode="lin" valueType="num">
                                      <p:cBhvr>
                                        <p:cTn id="28"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fade">
                                      <p:cBhvr>
                                        <p:cTn id="3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3"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4CA4E100307B4F98472EF57FBEE133" ma:contentTypeVersion="14" ma:contentTypeDescription="Create a new document." ma:contentTypeScope="" ma:versionID="7ee77a8108f3a9c44cf38f30ab02b078">
  <xsd:schema xmlns:xsd="http://www.w3.org/2001/XMLSchema" xmlns:xs="http://www.w3.org/2001/XMLSchema" xmlns:p="http://schemas.microsoft.com/office/2006/metadata/properties" xmlns:ns1="http://schemas.microsoft.com/sharepoint/v3" xmlns:ns3="806894df-79a0-4276-b98d-756157933ad7" xmlns:ns4="c8df24c4-841a-469c-924d-a42dcffcb110" targetNamespace="http://schemas.microsoft.com/office/2006/metadata/properties" ma:root="true" ma:fieldsID="151cf22599ef5b6ec6bc4c321faea5a4" ns1:_="" ns3:_="" ns4:_="">
    <xsd:import namespace="http://schemas.microsoft.com/sharepoint/v3"/>
    <xsd:import namespace="806894df-79a0-4276-b98d-756157933ad7"/>
    <xsd:import namespace="c8df24c4-841a-469c-924d-a42dcffcb11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EventHashCode" minOccurs="0"/>
                <xsd:element ref="ns4:MediaServiceGenerationTime" minOccurs="0"/>
                <xsd:element ref="ns4:MediaServiceAutoKeyPoints" minOccurs="0"/>
                <xsd:element ref="ns4: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6894df-79a0-4276-b98d-756157933ad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df24c4-841a-469c-924d-a42dcffcb11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7FDEC9-BEBE-4873-83F2-87DDFDEBF248}">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df24c4-841a-469c-924d-a42dcffcb110"/>
    <ds:schemaRef ds:uri="806894df-79a0-4276-b98d-756157933ad7"/>
    <ds:schemaRef ds:uri="http://www.w3.org/XML/1998/namespace"/>
    <ds:schemaRef ds:uri="http://purl.org/dc/dcmitype/"/>
  </ds:schemaRefs>
</ds:datastoreItem>
</file>

<file path=customXml/itemProps2.xml><?xml version="1.0" encoding="utf-8"?>
<ds:datastoreItem xmlns:ds="http://schemas.openxmlformats.org/officeDocument/2006/customXml" ds:itemID="{47E36F92-5A4A-4902-8626-152461C703FF}">
  <ds:schemaRefs>
    <ds:schemaRef ds:uri="http://schemas.microsoft.com/sharepoint/v3/contenttype/forms"/>
  </ds:schemaRefs>
</ds:datastoreItem>
</file>

<file path=customXml/itemProps3.xml><?xml version="1.0" encoding="utf-8"?>
<ds:datastoreItem xmlns:ds="http://schemas.openxmlformats.org/officeDocument/2006/customXml" ds:itemID="{778B2AE8-977F-40D9-BD42-E9614A442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6894df-79a0-4276-b98d-756157933ad7"/>
    <ds:schemaRef ds:uri="c8df24c4-841a-469c-924d-a42dcffcb1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1915</TotalTime>
  <Words>4741</Words>
  <Application>Microsoft Office PowerPoint</Application>
  <PresentationFormat>On-screen Show (4:3)</PresentationFormat>
  <Paragraphs>332</Paragraphs>
  <Slides>34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Calibri</vt:lpstr>
      <vt:lpstr>Montserrat</vt:lpstr>
      <vt:lpstr>Vollkorn</vt:lpstr>
      <vt:lpstr>Custom Design</vt:lpstr>
      <vt:lpstr>1_Custom Design</vt:lpstr>
      <vt:lpstr>Office Theme</vt:lpstr>
      <vt:lpstr>PowerPoint Presentation</vt:lpstr>
      <vt:lpstr>What is the Financial Action Task Force (FATF), and what must countries do to comply with FATF standards pertaining to non-profit organizations (NPO’s)?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Warminsky</dc:creator>
  <cp:lastModifiedBy>Jonathan Kourgialis</cp:lastModifiedBy>
  <cp:revision>50</cp:revision>
  <dcterms:created xsi:type="dcterms:W3CDTF">2018-10-22T15:00:32Z</dcterms:created>
  <dcterms:modified xsi:type="dcterms:W3CDTF">2020-01-29T22:38:29Z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0x010100674CA4E100307B4F98472EF57FBEE133</vt:lpwstr>
  </property>
</Properties>
</file>